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14"/>
  </p:notesMasterIdLst>
  <p:sldIdLst>
    <p:sldId id="256" r:id="rId5"/>
    <p:sldId id="257" r:id="rId6"/>
    <p:sldId id="258" r:id="rId7"/>
    <p:sldId id="259" r:id="rId8"/>
    <p:sldId id="260" r:id="rId9"/>
    <p:sldId id="261" r:id="rId10"/>
    <p:sldId id="262" r:id="rId11"/>
    <p:sldId id="263" r:id="rId12"/>
    <p:sldId id="264" r:id="rId13"/>
  </p:sldIdLst>
  <p:sldSz cx="12801600" cy="77724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D0E61A8-9C2E-4A2E-AE0D-410C1AD7F229}" v="1" dt="2023-02-23T21:35:13.233"/>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45"/>
    <p:restoredTop sz="53518" autoAdjust="0"/>
  </p:normalViewPr>
  <p:slideViewPr>
    <p:cSldViewPr>
      <p:cViewPr varScale="1">
        <p:scale>
          <a:sx n="40" d="100"/>
          <a:sy n="40" d="100"/>
        </p:scale>
        <p:origin x="2213" y="43"/>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492" cy="465201"/>
          </a:xfrm>
          <a:prstGeom prst="rect">
            <a:avLst/>
          </a:prstGeom>
        </p:spPr>
        <p:txBody>
          <a:bodyPr vert="horz" lIns="72466" tIns="36233" rIns="72466" bIns="36233" rtlCol="0"/>
          <a:lstStyle>
            <a:lvl1pPr algn="l">
              <a:defRPr sz="1000"/>
            </a:lvl1pPr>
          </a:lstStyle>
          <a:p>
            <a:endParaRPr lang="en-US"/>
          </a:p>
        </p:txBody>
      </p:sp>
      <p:sp>
        <p:nvSpPr>
          <p:cNvPr id="3" name="Date Placeholder 2"/>
          <p:cNvSpPr>
            <a:spLocks noGrp="1"/>
          </p:cNvSpPr>
          <p:nvPr>
            <p:ph type="dt" idx="1"/>
          </p:nvPr>
        </p:nvSpPr>
        <p:spPr>
          <a:xfrm>
            <a:off x="3971170" y="0"/>
            <a:ext cx="3037492" cy="465201"/>
          </a:xfrm>
          <a:prstGeom prst="rect">
            <a:avLst/>
          </a:prstGeom>
        </p:spPr>
        <p:txBody>
          <a:bodyPr vert="horz" lIns="72466" tIns="36233" rIns="72466" bIns="36233" rtlCol="0"/>
          <a:lstStyle>
            <a:lvl1pPr algn="r">
              <a:defRPr sz="1000"/>
            </a:lvl1pPr>
          </a:lstStyle>
          <a:p>
            <a:fld id="{8ED6EFEC-9CF0-D448-98A3-4CB6FF8733C2}" type="datetimeFigureOut">
              <a:rPr lang="en-US" smtClean="0"/>
              <a:t>3/1/2023</a:t>
            </a:fld>
            <a:endParaRPr lang="en-US"/>
          </a:p>
        </p:txBody>
      </p:sp>
      <p:sp>
        <p:nvSpPr>
          <p:cNvPr id="4" name="Slide Image Placeholder 3"/>
          <p:cNvSpPr>
            <a:spLocks noGrp="1" noRot="1" noChangeAspect="1"/>
          </p:cNvSpPr>
          <p:nvPr>
            <p:ph type="sldImg" idx="2"/>
          </p:nvPr>
        </p:nvSpPr>
        <p:spPr>
          <a:xfrm>
            <a:off x="922338" y="1162050"/>
            <a:ext cx="5165725" cy="3136900"/>
          </a:xfrm>
          <a:prstGeom prst="rect">
            <a:avLst/>
          </a:prstGeom>
          <a:noFill/>
          <a:ln w="12700">
            <a:solidFill>
              <a:prstClr val="black"/>
            </a:solidFill>
          </a:ln>
        </p:spPr>
        <p:txBody>
          <a:bodyPr vert="horz" lIns="72466" tIns="36233" rIns="72466" bIns="36233" rtlCol="0" anchor="ctr"/>
          <a:lstStyle/>
          <a:p>
            <a:endParaRPr lang="en-US"/>
          </a:p>
        </p:txBody>
      </p:sp>
      <p:sp>
        <p:nvSpPr>
          <p:cNvPr id="5" name="Notes Placeholder 4"/>
          <p:cNvSpPr>
            <a:spLocks noGrp="1"/>
          </p:cNvSpPr>
          <p:nvPr>
            <p:ph type="body" sz="quarter" idx="3"/>
          </p:nvPr>
        </p:nvSpPr>
        <p:spPr>
          <a:xfrm>
            <a:off x="700693" y="4473514"/>
            <a:ext cx="5609015" cy="3660837"/>
          </a:xfrm>
          <a:prstGeom prst="rect">
            <a:avLst/>
          </a:prstGeom>
        </p:spPr>
        <p:txBody>
          <a:bodyPr vert="horz" lIns="72466" tIns="36233" rIns="72466" bIns="3623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31201"/>
            <a:ext cx="3037492" cy="465199"/>
          </a:xfrm>
          <a:prstGeom prst="rect">
            <a:avLst/>
          </a:prstGeom>
        </p:spPr>
        <p:txBody>
          <a:bodyPr vert="horz" lIns="72466" tIns="36233" rIns="72466" bIns="36233" rtlCol="0" anchor="b"/>
          <a:lstStyle>
            <a:lvl1pPr algn="l">
              <a:defRPr sz="1000"/>
            </a:lvl1pPr>
          </a:lstStyle>
          <a:p>
            <a:endParaRPr lang="en-US"/>
          </a:p>
        </p:txBody>
      </p:sp>
      <p:sp>
        <p:nvSpPr>
          <p:cNvPr id="7" name="Slide Number Placeholder 6"/>
          <p:cNvSpPr>
            <a:spLocks noGrp="1"/>
          </p:cNvSpPr>
          <p:nvPr>
            <p:ph type="sldNum" sz="quarter" idx="5"/>
          </p:nvPr>
        </p:nvSpPr>
        <p:spPr>
          <a:xfrm>
            <a:off x="3971170" y="8831201"/>
            <a:ext cx="3037492" cy="465199"/>
          </a:xfrm>
          <a:prstGeom prst="rect">
            <a:avLst/>
          </a:prstGeom>
        </p:spPr>
        <p:txBody>
          <a:bodyPr vert="horz" lIns="72466" tIns="36233" rIns="72466" bIns="36233" rtlCol="0" anchor="b"/>
          <a:lstStyle>
            <a:lvl1pPr algn="r">
              <a:defRPr sz="1000"/>
            </a:lvl1pPr>
          </a:lstStyle>
          <a:p>
            <a:fld id="{94BFFDF7-EDB2-3F42-B7E7-6F47D1B5F392}" type="slidenum">
              <a:rPr lang="en-US" smtClean="0"/>
              <a:t>‹#›</a:t>
            </a:fld>
            <a:endParaRPr lang="en-US"/>
          </a:p>
        </p:txBody>
      </p:sp>
    </p:spTree>
    <p:extLst>
      <p:ext uri="{BB962C8B-B14F-4D97-AF65-F5344CB8AC3E}">
        <p14:creationId xmlns:p14="http://schemas.microsoft.com/office/powerpoint/2010/main" val="2409484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Introduction</a:t>
            </a:r>
          </a:p>
          <a:p>
            <a:pPr marL="0" marR="0" lvl="0" indent="0">
              <a:spcBef>
                <a:spcPts val="0"/>
              </a:spcBef>
              <a:spcAft>
                <a:spcPts val="0"/>
              </a:spcAft>
              <a:buFont typeface="Symbol" panose="05050102010706020507" pitchFamily="18" charset="2"/>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Representing Brevard Education Foundation and also our partner, Florida Prepaid College Savings Plans. </a:t>
            </a:r>
          </a:p>
          <a:p>
            <a:pPr marL="0" marR="0" lvl="0" indent="0">
              <a:spcBef>
                <a:spcPts val="0"/>
              </a:spcBef>
              <a:spcAft>
                <a:spcPts val="0"/>
              </a:spcAft>
              <a:buFont typeface="Symbol" panose="05050102010706020507" pitchFamily="18" charset="2"/>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I’ll be leading you through the presentation today to talk about why this is an important time for families to start their college savings.</a:t>
            </a:r>
          </a:p>
          <a:p>
            <a:endParaRPr lang="en-US" dirty="0"/>
          </a:p>
        </p:txBody>
      </p:sp>
      <p:sp>
        <p:nvSpPr>
          <p:cNvPr id="4" name="Slide Number Placeholder 3"/>
          <p:cNvSpPr>
            <a:spLocks noGrp="1"/>
          </p:cNvSpPr>
          <p:nvPr>
            <p:ph type="sldNum" sz="quarter" idx="5"/>
          </p:nvPr>
        </p:nvSpPr>
        <p:spPr/>
        <p:txBody>
          <a:bodyPr/>
          <a:lstStyle/>
          <a:p>
            <a:fld id="{94BFFDF7-EDB2-3F42-B7E7-6F47D1B5F392}" type="slidenum">
              <a:rPr lang="en-US" smtClean="0"/>
              <a:t>1</a:t>
            </a:fld>
            <a:endParaRPr lang="en-US"/>
          </a:p>
        </p:txBody>
      </p:sp>
    </p:spTree>
    <p:extLst>
      <p:ext uri="{BB962C8B-B14F-4D97-AF65-F5344CB8AC3E}">
        <p14:creationId xmlns:p14="http://schemas.microsoft.com/office/powerpoint/2010/main" val="25260607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Symbol" panose="05050102010706020507" pitchFamily="18" charset="2"/>
              <a:buChar char=""/>
            </a:pPr>
            <a:r>
              <a:rPr lang="en-US" sz="1600" dirty="0">
                <a:effectLst/>
                <a:latin typeface="Calibri" panose="020F0502020204030204" pitchFamily="34" charset="0"/>
                <a:ea typeface="Calibri" panose="020F0502020204030204" pitchFamily="34" charset="0"/>
                <a:cs typeface="Times New Roman" panose="02020603050405020304" pitchFamily="18" charset="0"/>
              </a:rPr>
              <a:t>Florida Prepaid - Largest and Longest-running prepaid college savings program in the nation.</a:t>
            </a:r>
          </a:p>
          <a:p>
            <a:pPr marL="0" marR="0" lvl="0" indent="0">
              <a:spcBef>
                <a:spcPts val="0"/>
              </a:spcBef>
              <a:spcAft>
                <a:spcPts val="0"/>
              </a:spcAft>
              <a:buFont typeface="Symbol" panose="05050102010706020507" pitchFamily="18" charset="2"/>
              <a:buNone/>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600" dirty="0">
                <a:effectLst/>
                <a:latin typeface="Calibri" panose="020F0502020204030204" pitchFamily="34" charset="0"/>
                <a:ea typeface="Calibri" panose="020F0502020204030204" pitchFamily="34" charset="0"/>
                <a:cs typeface="Times New Roman" panose="02020603050405020304" pitchFamily="18" charset="0"/>
              </a:rPr>
              <a:t>Considered a national model at a time when most other states no longer offer these plans.</a:t>
            </a:r>
          </a:p>
          <a:p>
            <a:pPr marL="0" marR="0" lvl="0" indent="0">
              <a:spcBef>
                <a:spcPts val="0"/>
              </a:spcBef>
              <a:spcAft>
                <a:spcPts val="0"/>
              </a:spcAft>
              <a:buFont typeface="Symbol" panose="05050102010706020507" pitchFamily="18" charset="2"/>
              <a:buNone/>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600" dirty="0">
                <a:effectLst/>
                <a:latin typeface="Calibri" panose="020F0502020204030204" pitchFamily="34" charset="0"/>
                <a:ea typeface="Calibri" panose="020F0502020204030204" pitchFamily="34" charset="0"/>
                <a:cs typeface="Times New Roman" panose="02020603050405020304" pitchFamily="18" charset="0"/>
              </a:rPr>
              <a:t>Track record of more than 30 years of helping families save for college affordably. </a:t>
            </a:r>
          </a:p>
          <a:p>
            <a:pPr marL="0" marR="0" lvl="0" indent="0">
              <a:spcBef>
                <a:spcPts val="0"/>
              </a:spcBef>
              <a:spcAft>
                <a:spcPts val="0"/>
              </a:spcAft>
              <a:buFont typeface="Symbol" panose="05050102010706020507" pitchFamily="18" charset="2"/>
              <a:buNone/>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600" dirty="0">
                <a:effectLst/>
                <a:latin typeface="Calibri" panose="020F0502020204030204" pitchFamily="34" charset="0"/>
                <a:ea typeface="Calibri" panose="020F0502020204030204" pitchFamily="34" charset="0"/>
                <a:cs typeface="Times New Roman" panose="02020603050405020304" pitchFamily="18" charset="0"/>
              </a:rPr>
              <a:t>Since 1988, they have helped families save for college with 1.2 million plans sold. Also, over 560,000 students have attended college with Prepaid Plans.</a:t>
            </a:r>
          </a:p>
          <a:p>
            <a:pPr marL="342900" marR="0" lvl="0" indent="-342900">
              <a:spcBef>
                <a:spcPts val="0"/>
              </a:spcBef>
              <a:spcAft>
                <a:spcPts val="0"/>
              </a:spcAft>
              <a:buFont typeface="Symbol" panose="05050102010706020507" pitchFamily="18" charset="2"/>
              <a:buChar char=""/>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600" dirty="0">
                <a:effectLst/>
                <a:latin typeface="Calibri" panose="020F0502020204030204" pitchFamily="34" charset="0"/>
                <a:ea typeface="Calibri" panose="020F0502020204030204" pitchFamily="34" charset="0"/>
                <a:cs typeface="Times New Roman" panose="02020603050405020304" pitchFamily="18" charset="0"/>
              </a:rPr>
              <a:t>If you’re a FL Resident, saving for college with Florida Prepaid is an exclusive benefit to you.</a:t>
            </a:r>
          </a:p>
          <a:p>
            <a:pPr marL="342900" marR="0" lvl="0" indent="-342900">
              <a:spcBef>
                <a:spcPts val="0"/>
              </a:spcBef>
              <a:spcAft>
                <a:spcPts val="0"/>
              </a:spcAft>
              <a:buFont typeface="Symbol" panose="05050102010706020507" pitchFamily="18" charset="2"/>
              <a:buChar char=""/>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600" dirty="0">
                <a:effectLst/>
                <a:latin typeface="Calibri" panose="020F0502020204030204" pitchFamily="34" charset="0"/>
                <a:ea typeface="Calibri" panose="020F0502020204030204" pitchFamily="34" charset="0"/>
                <a:cs typeface="Times New Roman" panose="02020603050405020304" pitchFamily="18" charset="0"/>
              </a:rPr>
              <a:t>It is so important to save early for college.</a:t>
            </a:r>
          </a:p>
          <a:p>
            <a:pPr marL="742950" marR="0" lvl="1" indent="-285750">
              <a:spcBef>
                <a:spcPts val="0"/>
              </a:spcBef>
              <a:spcAft>
                <a:spcPts val="0"/>
              </a:spcAft>
              <a:buFont typeface="Courier New" panose="02070309020205020404" pitchFamily="49" charset="0"/>
              <a:buChar char="o"/>
            </a:pPr>
            <a:r>
              <a:rPr lang="en-US" sz="1600" dirty="0">
                <a:effectLst/>
                <a:latin typeface="Calibri" panose="020F0502020204030204" pitchFamily="34" charset="0"/>
                <a:ea typeface="Calibri" panose="020F0502020204030204" pitchFamily="34" charset="0"/>
                <a:cs typeface="Times New Roman" panose="02020603050405020304" pitchFamily="18" charset="0"/>
              </a:rPr>
              <a:t>Not only does it help your child avoid student loan debt later in life, but you’re also sending a powerful message that you expect them to attend college.</a:t>
            </a:r>
          </a:p>
          <a:p>
            <a:pPr marL="742950" marR="0" lvl="1" indent="-285750">
              <a:spcBef>
                <a:spcPts val="0"/>
              </a:spcBef>
              <a:spcAft>
                <a:spcPts val="0"/>
              </a:spcAft>
              <a:buFont typeface="Courier New" panose="02070309020205020404" pitchFamily="49" charset="0"/>
              <a:buChar char="o"/>
            </a:pPr>
            <a:r>
              <a:rPr lang="en-US" sz="1600" dirty="0">
                <a:effectLst/>
                <a:latin typeface="Calibri" panose="020F0502020204030204" pitchFamily="34" charset="0"/>
                <a:ea typeface="Calibri" panose="020F0502020204030204" pitchFamily="34" charset="0"/>
                <a:cs typeface="Times New Roman" panose="02020603050405020304" pitchFamily="18" charset="0"/>
              </a:rPr>
              <a:t>Research shows even if you cannot save for everything, having a dedicated college savings plan and planning for even a small portion of college costs, makes a child 2.5 times more likely to graduate from college.</a:t>
            </a:r>
          </a:p>
          <a:p>
            <a:pPr marL="742950" marR="0" lvl="1" indent="-285750">
              <a:spcBef>
                <a:spcPts val="0"/>
              </a:spcBef>
              <a:spcAft>
                <a:spcPts val="0"/>
              </a:spcAft>
              <a:buFont typeface="Courier New" panose="02070309020205020404" pitchFamily="49" charset="0"/>
              <a:buChar char="o"/>
            </a:pPr>
            <a:r>
              <a:rPr lang="en-US" sz="1600" dirty="0">
                <a:effectLst/>
                <a:latin typeface="Calibri" panose="020F0502020204030204" pitchFamily="34" charset="0"/>
                <a:ea typeface="Calibri" panose="020F0502020204030204" pitchFamily="34" charset="0"/>
                <a:cs typeface="Times New Roman" panose="02020603050405020304" pitchFamily="18" charset="0"/>
              </a:rPr>
              <a:t>And today, amid inflation, Prepaid Plans offer an inflation-proof way to save for future tuition.</a:t>
            </a:r>
          </a:p>
          <a:p>
            <a:endParaRPr lang="en-US" dirty="0"/>
          </a:p>
        </p:txBody>
      </p:sp>
      <p:sp>
        <p:nvSpPr>
          <p:cNvPr id="4" name="Slide Number Placeholder 3"/>
          <p:cNvSpPr>
            <a:spLocks noGrp="1"/>
          </p:cNvSpPr>
          <p:nvPr>
            <p:ph type="sldNum" sz="quarter" idx="5"/>
          </p:nvPr>
        </p:nvSpPr>
        <p:spPr/>
        <p:txBody>
          <a:bodyPr/>
          <a:lstStyle/>
          <a:p>
            <a:fld id="{94BFFDF7-EDB2-3F42-B7E7-6F47D1B5F392}" type="slidenum">
              <a:rPr lang="en-US" smtClean="0"/>
              <a:t>2</a:t>
            </a:fld>
            <a:endParaRPr lang="en-US"/>
          </a:p>
        </p:txBody>
      </p:sp>
    </p:spTree>
    <p:extLst>
      <p:ext uri="{BB962C8B-B14F-4D97-AF65-F5344CB8AC3E}">
        <p14:creationId xmlns:p14="http://schemas.microsoft.com/office/powerpoint/2010/main" val="24645123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Symbol" panose="05050102010706020507" pitchFamily="18" charset="2"/>
              <a:buChar char=""/>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As families think about saving for college, it is important to keep in mind that tuition is just part of the equation.</a:t>
            </a:r>
          </a:p>
          <a:p>
            <a:pPr marL="0" marR="0" lvl="0" indent="0">
              <a:spcBef>
                <a:spcPts val="0"/>
              </a:spcBef>
              <a:spcAft>
                <a:spcPts val="0"/>
              </a:spcAft>
              <a:buFont typeface="Symbol" panose="05050102010706020507" pitchFamily="18" charset="2"/>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It is also housing, books and supplies, electronics. And sometimes those can cost as much or more than tuition. </a:t>
            </a:r>
          </a:p>
          <a:p>
            <a:pPr marL="0" marR="0" lvl="0" indent="0">
              <a:spcBef>
                <a:spcPts val="0"/>
              </a:spcBef>
              <a:spcAft>
                <a:spcPts val="0"/>
              </a:spcAft>
              <a:buFont typeface="Symbol" panose="05050102010706020507" pitchFamily="18" charset="2"/>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earlier families start planning for – and actually saving for – these expenses, the more affordable and less stressful it is. This is the beauty of Florida Prepaid – the ability to save early in affordable increments.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94BFFDF7-EDB2-3F42-B7E7-6F47D1B5F392}" type="slidenum">
              <a:rPr lang="en-US" smtClean="0"/>
              <a:t>3</a:t>
            </a:fld>
            <a:endParaRPr lang="en-US"/>
          </a:p>
        </p:txBody>
      </p:sp>
    </p:spTree>
    <p:extLst>
      <p:ext uri="{BB962C8B-B14F-4D97-AF65-F5344CB8AC3E}">
        <p14:creationId xmlns:p14="http://schemas.microsoft.com/office/powerpoint/2010/main" val="12875718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Symbol" panose="05050102010706020507" pitchFamily="18" charset="2"/>
              <a:buChar char=""/>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Fl Prepaid offers two ways to save for college – </a:t>
            </a:r>
            <a:r>
              <a:rPr lang="en-US" sz="1800" b="1"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529 Prepaid Plans and 529 Savings Plans</a:t>
            </a: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There are benefits to both.</a:t>
            </a:r>
          </a:p>
          <a:p>
            <a:pPr marL="342900" marR="0" lvl="0" indent="-342900">
              <a:spcBef>
                <a:spcPts val="0"/>
              </a:spcBef>
              <a:spcAft>
                <a:spcPts val="0"/>
              </a:spcAft>
              <a:buFont typeface="Symbol" panose="05050102010706020507" pitchFamily="18" charset="2"/>
              <a:buChar cha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a:t>
            </a:r>
            <a:r>
              <a:rPr lang="en-US" sz="1800" b="1"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529 Prepaid Plans</a:t>
            </a: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are guaranteed and secure – they allow families to lock in CURRENT prices to cover FUTURE tuition costs. No matter how much tuition goes up in the future, the price families pay today is locked in. Inflation-proof. That’s a great comfort these days!</a:t>
            </a:r>
          </a:p>
          <a:p>
            <a:pPr marL="342900" marR="0" lvl="0" indent="-342900">
              <a:spcBef>
                <a:spcPts val="0"/>
              </a:spcBef>
              <a:spcAft>
                <a:spcPts val="0"/>
              </a:spcAft>
              <a:buFont typeface="Symbol" panose="05050102010706020507" pitchFamily="18" charset="2"/>
              <a:buChar cha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Prepaid Plans cover tuition and fees only. There are five plan types, plus a dorm plan to lock in campus housing costs at today’s prices.</a:t>
            </a:r>
          </a:p>
          <a:p>
            <a:pPr marL="342900" marR="0" lvl="0" indent="-342900">
              <a:spcBef>
                <a:spcPts val="0"/>
              </a:spcBef>
              <a:spcAft>
                <a:spcPts val="0"/>
              </a:spcAft>
              <a:buFont typeface="Symbol" panose="05050102010706020507" pitchFamily="18" charset="2"/>
              <a:buChar cha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a:t>
            </a:r>
            <a:r>
              <a:rPr lang="en-US" sz="1800" b="1"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529 SAVINGS</a:t>
            </a: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Plan is another way to save. An investment plan, it allows families to save what they can when they can and grow it over time. Kind of like a 401K. These can be used for tuition AND all those other education costs – books, housing, electronics, </a:t>
            </a:r>
            <a:r>
              <a:rPr lang="en-US" sz="1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etc</a:t>
            </a:r>
            <a:endPar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342900" marR="0" lvl="0" indent="-342900">
              <a:spcBef>
                <a:spcPts val="0"/>
              </a:spcBef>
              <a:spcAft>
                <a:spcPts val="0"/>
              </a:spcAft>
              <a:buFont typeface="Symbol" panose="05050102010706020507" pitchFamily="18" charset="2"/>
              <a:buChar cha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Families CAN have both types of plans to cover all the costs. Prepaid Plan to lock in tuition costs and the Savings Plan to cover other postsecondary expenses.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94BFFDF7-EDB2-3F42-B7E7-6F47D1B5F392}" type="slidenum">
              <a:rPr lang="en-US" smtClean="0"/>
              <a:t>4</a:t>
            </a:fld>
            <a:endParaRPr lang="en-US"/>
          </a:p>
        </p:txBody>
      </p:sp>
    </p:spTree>
    <p:extLst>
      <p:ext uri="{BB962C8B-B14F-4D97-AF65-F5344CB8AC3E}">
        <p14:creationId xmlns:p14="http://schemas.microsoft.com/office/powerpoint/2010/main" val="376870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Symbol" panose="05050102010706020507" pitchFamily="18" charset="2"/>
              <a:buChar char=""/>
            </a:pPr>
            <a:r>
              <a:rPr lang="en-US"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Many families in Florida don’t understand how flexible Prepaid Plans are.  They are built for just about every scenario because they understand that parents cannot predict what path their child will take years down the road for education.</a:t>
            </a:r>
          </a:p>
          <a:p>
            <a:pPr marL="342900" marR="0" lvl="0" indent="-342900">
              <a:spcBef>
                <a:spcPts val="0"/>
              </a:spcBef>
              <a:spcAft>
                <a:spcPts val="0"/>
              </a:spcAft>
              <a:buFont typeface="Symbol" panose="05050102010706020507" pitchFamily="18" charset="2"/>
              <a:buChar cha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 few key things to keep in mind: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Prepaid Plans can be used outside of Florida, at private and public schools. In that case, the value of your Prepaid Plan would be sent to their postsecondary choice.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Plans can be transferred to another child. Maybe a child with a Plan gets a full scholarship? Just transfer the Plan to a sibling.</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Families have 10 years from high school graduation to use their Prepaid Plans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And Plans CAN be used to cover trade or vocational schools.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94BFFDF7-EDB2-3F42-B7E7-6F47D1B5F392}" type="slidenum">
              <a:rPr lang="en-US" smtClean="0"/>
              <a:t>5</a:t>
            </a:fld>
            <a:endParaRPr lang="en-US"/>
          </a:p>
        </p:txBody>
      </p:sp>
    </p:spTree>
    <p:extLst>
      <p:ext uri="{BB962C8B-B14F-4D97-AF65-F5344CB8AC3E}">
        <p14:creationId xmlns:p14="http://schemas.microsoft.com/office/powerpoint/2010/main" val="27543732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Symbol" panose="05050102010706020507" pitchFamily="18" charset="2"/>
              <a:buChar char=""/>
            </a:pPr>
            <a:r>
              <a:rPr lang="en-US"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Prepaid Plans are run by a state entity, the Florida Prepaid College Board</a:t>
            </a:r>
          </a:p>
          <a:p>
            <a:pPr marL="342900" marR="0" lvl="0" indent="-342900">
              <a:spcBef>
                <a:spcPts val="0"/>
              </a:spcBef>
              <a:spcAft>
                <a:spcPts val="0"/>
              </a:spcAft>
              <a:buFont typeface="Symbol" panose="05050102010706020507" pitchFamily="18" charset="2"/>
              <a:buChar cha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So they are guaranteed and backed by the State of Florida</a:t>
            </a:r>
          </a:p>
          <a:p>
            <a:pPr marL="342900" marR="0" lvl="0" indent="-342900">
              <a:spcBef>
                <a:spcPts val="0"/>
              </a:spcBef>
              <a:spcAft>
                <a:spcPts val="0"/>
              </a:spcAft>
              <a:buFont typeface="Symbol" panose="05050102010706020507" pitchFamily="18" charset="2"/>
              <a:buChar cha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They also give families a stable budget item, something they can plan for as a fixed monthly payment. Once you set up a Prepaid Plan, the monthly payments will NEVER go up. Again: Inflation proof.</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1-Year University Plan for example is designed for affordability and starts at just $45/month.</a:t>
            </a:r>
          </a:p>
          <a:p>
            <a:pPr marL="457200" marR="0" lvl="1" indent="0">
              <a:spcBef>
                <a:spcPts val="0"/>
              </a:spcBef>
              <a:spcAft>
                <a:spcPts val="0"/>
              </a:spcAft>
              <a:buFont typeface="Courier New" panose="02070309020205020404" pitchFamily="49" charset="0"/>
              <a:buNone/>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Plans also are refundable. If you don’t use all or part of your Prepaid Plan, you can get a refund.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94BFFDF7-EDB2-3F42-B7E7-6F47D1B5F392}" type="slidenum">
              <a:rPr lang="en-US" smtClean="0"/>
              <a:t>6</a:t>
            </a:fld>
            <a:endParaRPr lang="en-US"/>
          </a:p>
        </p:txBody>
      </p:sp>
    </p:spTree>
    <p:extLst>
      <p:ext uri="{BB962C8B-B14F-4D97-AF65-F5344CB8AC3E}">
        <p14:creationId xmlns:p14="http://schemas.microsoft.com/office/powerpoint/2010/main" val="40104211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I mentioned that Prepaid Plans are built for many scenarios. Here are a few of the. Huge relief</a:t>
            </a:r>
          </a:p>
          <a:p>
            <a:pPr marL="342900" marR="0" lvl="0" indent="-342900">
              <a:spcBef>
                <a:spcPts val="0"/>
              </a:spcBef>
              <a:spcAft>
                <a:spcPts val="0"/>
              </a:spcAft>
              <a:buFont typeface="Symbol" panose="05050102010706020507" pitchFamily="18" charset="2"/>
              <a:buChar cha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They can be used with Scholarships. Bright futures for example. Kids that have Bright Futures AND prepaid Plans end up getting a check each semester of their unused tuition funds, and can use them to cover other expenses like food, housing and school supplies</a:t>
            </a:r>
          </a:p>
          <a:p>
            <a:pPr marL="342900" marR="0" lvl="0" indent="-342900">
              <a:spcBef>
                <a:spcPts val="0"/>
              </a:spcBef>
              <a:spcAft>
                <a:spcPts val="0"/>
              </a:spcAft>
              <a:buFont typeface="Symbol" panose="05050102010706020507" pitchFamily="18" charset="2"/>
              <a:buChar cha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When you set up a Prepaid OR 529 Savings Plan, you can have loved ones contribute to it as gifts. Birthdays, holidays, etc.</a:t>
            </a:r>
          </a:p>
          <a:p>
            <a:pPr marL="342900" marR="0" lvl="0" indent="-342900">
              <a:spcBef>
                <a:spcPts val="0"/>
              </a:spcBef>
              <a:spcAft>
                <a:spcPts val="0"/>
              </a:spcAft>
              <a:buFont typeface="Symbol" panose="05050102010706020507" pitchFamily="18" charset="2"/>
              <a:buChar cha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And tax-free growth. When you save in a bank account, that money is taxable income. Prepaid Plans and 529 Savings Plans are tax free growth.</a:t>
            </a:r>
          </a:p>
        </p:txBody>
      </p:sp>
      <p:sp>
        <p:nvSpPr>
          <p:cNvPr id="4" name="Slide Number Placeholder 3"/>
          <p:cNvSpPr>
            <a:spLocks noGrp="1"/>
          </p:cNvSpPr>
          <p:nvPr>
            <p:ph type="sldNum" sz="quarter" idx="5"/>
          </p:nvPr>
        </p:nvSpPr>
        <p:spPr/>
        <p:txBody>
          <a:bodyPr/>
          <a:lstStyle/>
          <a:p>
            <a:fld id="{94BFFDF7-EDB2-3F42-B7E7-6F47D1B5F392}" type="slidenum">
              <a:rPr lang="en-US" smtClean="0"/>
              <a:t>7</a:t>
            </a:fld>
            <a:endParaRPr lang="en-US"/>
          </a:p>
        </p:txBody>
      </p:sp>
    </p:spTree>
    <p:extLst>
      <p:ext uri="{BB962C8B-B14F-4D97-AF65-F5344CB8AC3E}">
        <p14:creationId xmlns:p14="http://schemas.microsoft.com/office/powerpoint/2010/main" val="29922865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Sometimes wanting to do it all holds back families from saving for college, because the price tag can be so big and more than parents can afford.  Parents feel they HAVE to choose between one thing or another, like college savings or travel. College Savings or retirement savings.</a:t>
            </a:r>
          </a:p>
          <a:p>
            <a:pPr marL="342900" marR="0" lvl="0" indent="-342900">
              <a:spcBef>
                <a:spcPts val="0"/>
              </a:spcBef>
              <a:spcAft>
                <a:spcPts val="0"/>
              </a:spcAft>
              <a:buFont typeface="Courier New" panose="02070309020205020404" pitchFamily="49" charset="0"/>
              <a:buChar char="o"/>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But it’s important to remember that we don’t have to save for 100% of their college costs. Saving for some of it is better than saving for none, and every dollar saved is a dollar they aren’t borrowing.</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One really interesting statistic is that children with even a small amount saved for college are 2.5 times more likely to enroll and graduate than those with no savings. It is all about setting the expectation and belief!</a:t>
            </a:r>
          </a:p>
          <a:p>
            <a:pPr marL="742950" marR="0" lvl="1" indent="-285750">
              <a:spcBef>
                <a:spcPts val="0"/>
              </a:spcBef>
              <a:spcAft>
                <a:spcPts val="0"/>
              </a:spcAft>
              <a:buFont typeface="Courier New" panose="02070309020205020404" pitchFamily="49" charset="0"/>
              <a:buChar char="o"/>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And right now, inflation means we feel financial pressure every time we buy food, gas, etc.</a:t>
            </a:r>
          </a:p>
          <a:p>
            <a:pPr marL="342900" marR="0" lvl="0" indent="-342900">
              <a:spcBef>
                <a:spcPts val="0"/>
              </a:spcBef>
              <a:spcAft>
                <a:spcPts val="0"/>
              </a:spcAft>
              <a:buFont typeface="Courier New" panose="02070309020205020404" pitchFamily="49" charset="0"/>
              <a:buChar char="o"/>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The great thing about Prepaid Plans is that they are inflation-proof. Once you lock in today’s plan price to cover future tuition, the state guarantees your plan price will not go up and your tuition will be covered based on the plan you choose.</a:t>
            </a:r>
          </a:p>
          <a:p>
            <a:pPr marL="342900" marR="0" lvl="0" indent="-342900">
              <a:spcBef>
                <a:spcPts val="0"/>
              </a:spcBef>
              <a:spcAft>
                <a:spcPts val="0"/>
              </a:spcAft>
              <a:buFont typeface="Courier New" panose="02070309020205020404" pitchFamily="49" charset="0"/>
              <a:buChar char="o"/>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There are not many things today that are inflation-proof, but a Prepaid Plan is one of them.</a:t>
            </a:r>
          </a:p>
          <a:p>
            <a:pPr marL="342900" marR="0" lvl="0" indent="-342900">
              <a:spcBef>
                <a:spcPts val="0"/>
              </a:spcBef>
              <a:spcAft>
                <a:spcPts val="0"/>
              </a:spcAft>
              <a:buFont typeface="Courier New" panose="02070309020205020404" pitchFamily="49" charset="0"/>
              <a:buChar char="o"/>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So I encourage you to encourage other families to research Florida Prepaid and what might work for them.</a:t>
            </a:r>
          </a:p>
          <a:p>
            <a:pPr marL="342900" marR="0" lvl="0" indent="-342900">
              <a:spcBef>
                <a:spcPts val="0"/>
              </a:spcBef>
              <a:spcAft>
                <a:spcPts val="0"/>
              </a:spcAft>
              <a:buFont typeface="Courier New" panose="02070309020205020404" pitchFamily="49" charset="0"/>
              <a:buChar char="o"/>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Courier New" panose="02070309020205020404" pitchFamily="49" charset="0"/>
              <a:buChar char="o"/>
            </a:pPr>
            <a:r>
              <a:rPr lang="en-US"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We are in the Open Enrollment window for Florida Prepaid right now</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This the annual period between February 1 and April 30 when families can lock in future tuition costs at today’s plan prices.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Starting at $45/month.</a:t>
            </a:r>
          </a:p>
          <a:p>
            <a:pPr marL="742950" marR="0" lvl="1" indent="-285750">
              <a:spcBef>
                <a:spcPts val="0"/>
              </a:spcBef>
              <a:spcAft>
                <a:spcPts val="0"/>
              </a:spcAft>
              <a:buFont typeface="Courier New" panose="02070309020205020404" pitchFamily="49" charset="0"/>
              <a:buChar char="o"/>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Courier New" panose="02070309020205020404" pitchFamily="49" charset="0"/>
              <a:buChar char="o"/>
            </a:pPr>
            <a:r>
              <a:rPr lang="en-US"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Use the pricing calculator at myfloridaprepaid.com to check out what Prepaid Plan prices will look like for your family, so you can find the one that fits your budget and savings goals.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94BFFDF7-EDB2-3F42-B7E7-6F47D1B5F392}" type="slidenum">
              <a:rPr lang="en-US" smtClean="0"/>
              <a:t>8</a:t>
            </a:fld>
            <a:endParaRPr lang="en-US"/>
          </a:p>
        </p:txBody>
      </p:sp>
    </p:spTree>
    <p:extLst>
      <p:ext uri="{BB962C8B-B14F-4D97-AF65-F5344CB8AC3E}">
        <p14:creationId xmlns:p14="http://schemas.microsoft.com/office/powerpoint/2010/main" val="9401845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800" dirty="0">
                <a:solidFill>
                  <a:srgbClr val="000000"/>
                </a:solidFill>
                <a:effectLst/>
                <a:latin typeface="Calibri" panose="020F0502020204030204" pitchFamily="34" charset="0"/>
                <a:ea typeface="Times New Roman" panose="02020603050405020304" pitchFamily="18" charset="0"/>
              </a:rPr>
              <a:t>Email Shannon C. Smith with additional Qs</a:t>
            </a:r>
          </a:p>
          <a:p>
            <a:pPr marL="0" indent="0">
              <a:buFont typeface="Arial" panose="020B0604020202020204" pitchFamily="34" charset="0"/>
              <a:buNone/>
            </a:pPr>
            <a:endParaRPr lang="en-US" sz="1800" dirty="0">
              <a:solidFill>
                <a:srgbClr val="000000"/>
              </a:solidFill>
              <a:effectLst/>
              <a:latin typeface="Calibri" panose="020F0502020204030204" pitchFamily="34" charset="0"/>
              <a:ea typeface="Times New Roman" panose="02020603050405020304" pitchFamily="18" charset="0"/>
            </a:endParaRPr>
          </a:p>
          <a:p>
            <a:pPr marL="285750" indent="-285750">
              <a:buFont typeface="Arial" panose="020B0604020202020204" pitchFamily="34" charset="0"/>
              <a:buChar char="•"/>
            </a:pPr>
            <a:r>
              <a:rPr lang="en-US" sz="1800" dirty="0">
                <a:solidFill>
                  <a:srgbClr val="000000"/>
                </a:solidFill>
                <a:effectLst/>
                <a:latin typeface="Calibri" panose="020F0502020204030204" pitchFamily="34" charset="0"/>
                <a:ea typeface="Times New Roman" panose="02020603050405020304" pitchFamily="18" charset="0"/>
              </a:rPr>
              <a:t>Call customer service etc.</a:t>
            </a:r>
          </a:p>
          <a:p>
            <a:pPr marL="285750" indent="-285750">
              <a:buFont typeface="Arial" panose="020B0604020202020204" pitchFamily="34" charset="0"/>
              <a:buChar char="•"/>
            </a:pPr>
            <a:endParaRPr lang="en-US" sz="1800" dirty="0">
              <a:solidFill>
                <a:srgbClr val="000000"/>
              </a:solidFill>
              <a:effectLst/>
              <a:latin typeface="Calibri" panose="020F0502020204030204" pitchFamily="34" charset="0"/>
            </a:endParaRPr>
          </a:p>
          <a:p>
            <a:pPr marL="285750" indent="-285750">
              <a:buFont typeface="Arial" panose="020B0604020202020204" pitchFamily="34" charset="0"/>
              <a:buChar char="•"/>
            </a:pPr>
            <a:r>
              <a:rPr lang="en-US" sz="1800" dirty="0">
                <a:solidFill>
                  <a:srgbClr val="000000"/>
                </a:solidFill>
                <a:effectLst/>
                <a:latin typeface="Calibri" panose="020F0502020204030204" pitchFamily="34" charset="0"/>
              </a:rPr>
              <a:t>Check out the website</a:t>
            </a:r>
            <a:endParaRPr lang="en-US" dirty="0"/>
          </a:p>
        </p:txBody>
      </p:sp>
      <p:sp>
        <p:nvSpPr>
          <p:cNvPr id="4" name="Slide Number Placeholder 3"/>
          <p:cNvSpPr>
            <a:spLocks noGrp="1"/>
          </p:cNvSpPr>
          <p:nvPr>
            <p:ph type="sldNum" sz="quarter" idx="5"/>
          </p:nvPr>
        </p:nvSpPr>
        <p:spPr/>
        <p:txBody>
          <a:bodyPr/>
          <a:lstStyle/>
          <a:p>
            <a:fld id="{94BFFDF7-EDB2-3F42-B7E7-6F47D1B5F392}" type="slidenum">
              <a:rPr lang="en-US" smtClean="0"/>
              <a:t>9</a:t>
            </a:fld>
            <a:endParaRPr lang="en-US"/>
          </a:p>
        </p:txBody>
      </p:sp>
    </p:spTree>
    <p:extLst>
      <p:ext uri="{BB962C8B-B14F-4D97-AF65-F5344CB8AC3E}">
        <p14:creationId xmlns:p14="http://schemas.microsoft.com/office/powerpoint/2010/main" val="33614344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6412480" y="0"/>
            <a:ext cx="6389370" cy="7772400"/>
          </a:xfrm>
          <a:custGeom>
            <a:avLst/>
            <a:gdLst/>
            <a:ahLst/>
            <a:cxnLst/>
            <a:rect l="l" t="t" r="r" b="b"/>
            <a:pathLst>
              <a:path w="6389370" h="7772400">
                <a:moveTo>
                  <a:pt x="6389116" y="0"/>
                </a:moveTo>
                <a:lnTo>
                  <a:pt x="0" y="0"/>
                </a:lnTo>
                <a:lnTo>
                  <a:pt x="6223165" y="7772400"/>
                </a:lnTo>
                <a:lnTo>
                  <a:pt x="6389116" y="7772400"/>
                </a:lnTo>
                <a:lnTo>
                  <a:pt x="6389116" y="0"/>
                </a:lnTo>
                <a:close/>
              </a:path>
            </a:pathLst>
          </a:custGeom>
          <a:solidFill>
            <a:srgbClr val="EBA721"/>
          </a:solidFill>
        </p:spPr>
        <p:txBody>
          <a:bodyPr wrap="square" lIns="0" tIns="0" rIns="0" bIns="0" rtlCol="0"/>
          <a:lstStyle/>
          <a:p>
            <a:endParaRPr/>
          </a:p>
        </p:txBody>
      </p:sp>
      <p:sp>
        <p:nvSpPr>
          <p:cNvPr id="17" name="bk object 17"/>
          <p:cNvSpPr/>
          <p:nvPr/>
        </p:nvSpPr>
        <p:spPr>
          <a:xfrm>
            <a:off x="6382511" y="571500"/>
            <a:ext cx="6419088" cy="6857136"/>
          </a:xfrm>
          <a:prstGeom prst="rect">
            <a:avLst/>
          </a:prstGeom>
          <a:blipFill>
            <a:blip r:embed="rId2" cstate="print"/>
            <a:stretch>
              <a:fillRect/>
            </a:stretch>
          </a:blipFill>
        </p:spPr>
        <p:txBody>
          <a:bodyPr wrap="square" lIns="0" tIns="0" rIns="0" bIns="0" rtlCol="0"/>
          <a:lstStyle/>
          <a:p>
            <a:endParaRPr/>
          </a:p>
        </p:txBody>
      </p:sp>
      <p:sp>
        <p:nvSpPr>
          <p:cNvPr id="18" name="bk object 18"/>
          <p:cNvSpPr/>
          <p:nvPr/>
        </p:nvSpPr>
        <p:spPr>
          <a:xfrm>
            <a:off x="5121390" y="4205658"/>
            <a:ext cx="7680325" cy="3566795"/>
          </a:xfrm>
          <a:custGeom>
            <a:avLst/>
            <a:gdLst/>
            <a:ahLst/>
            <a:cxnLst/>
            <a:rect l="l" t="t" r="r" b="b"/>
            <a:pathLst>
              <a:path w="7680325" h="3566795">
                <a:moveTo>
                  <a:pt x="7680209" y="0"/>
                </a:moveTo>
                <a:lnTo>
                  <a:pt x="0" y="3566741"/>
                </a:lnTo>
                <a:lnTo>
                  <a:pt x="7680209" y="3566741"/>
                </a:lnTo>
                <a:lnTo>
                  <a:pt x="7680209" y="0"/>
                </a:lnTo>
                <a:close/>
              </a:path>
            </a:pathLst>
          </a:custGeom>
          <a:solidFill>
            <a:srgbClr val="CC3447">
              <a:alpha val="84999"/>
            </a:srgbClr>
          </a:solidFill>
        </p:spPr>
        <p:txBody>
          <a:bodyPr wrap="square" lIns="0" tIns="0" rIns="0" bIns="0" rtlCol="0"/>
          <a:lstStyle/>
          <a:p>
            <a:endParaRPr/>
          </a:p>
        </p:txBody>
      </p:sp>
      <p:sp>
        <p:nvSpPr>
          <p:cNvPr id="2" name="Holder 2"/>
          <p:cNvSpPr>
            <a:spLocks noGrp="1"/>
          </p:cNvSpPr>
          <p:nvPr>
            <p:ph type="ctrTitle"/>
          </p:nvPr>
        </p:nvSpPr>
        <p:spPr>
          <a:xfrm>
            <a:off x="558800" y="2054986"/>
            <a:ext cx="4758055" cy="1292860"/>
          </a:xfrm>
          <a:prstGeom prst="rect">
            <a:avLst/>
          </a:prstGeom>
        </p:spPr>
        <p:txBody>
          <a:bodyPr wrap="square" lIns="0" tIns="0" rIns="0" bIns="0">
            <a:spAutoFit/>
          </a:bodyPr>
          <a:lstStyle>
            <a:lvl1pPr>
              <a:defRPr sz="8300" b="1" i="0">
                <a:solidFill>
                  <a:srgbClr val="2D6FB7"/>
                </a:solidFill>
                <a:latin typeface="Bakerie Rough"/>
                <a:cs typeface="Bakerie Rough"/>
              </a:defRPr>
            </a:lvl1pPr>
          </a:lstStyle>
          <a:p>
            <a:endParaRPr/>
          </a:p>
        </p:txBody>
      </p:sp>
      <p:sp>
        <p:nvSpPr>
          <p:cNvPr id="3" name="Holder 3"/>
          <p:cNvSpPr>
            <a:spLocks noGrp="1"/>
          </p:cNvSpPr>
          <p:nvPr>
            <p:ph type="subTitle" idx="4"/>
          </p:nvPr>
        </p:nvSpPr>
        <p:spPr>
          <a:xfrm>
            <a:off x="1920240" y="4352544"/>
            <a:ext cx="8961120" cy="19431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0850" b="1" i="0">
                <a:solidFill>
                  <a:srgbClr val="2D6FB7"/>
                </a:solidFill>
                <a:latin typeface="Bakerie Rough"/>
                <a:cs typeface="Bakerie Rough"/>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0850" b="1" i="0">
                <a:solidFill>
                  <a:srgbClr val="2D6FB7"/>
                </a:solidFill>
                <a:latin typeface="Bakerie Rough"/>
                <a:cs typeface="Bakerie Rough"/>
              </a:defRPr>
            </a:lvl1pPr>
          </a:lstStyle>
          <a:p>
            <a:endParaRPr/>
          </a:p>
        </p:txBody>
      </p:sp>
      <p:sp>
        <p:nvSpPr>
          <p:cNvPr id="3" name="Holder 3"/>
          <p:cNvSpPr>
            <a:spLocks noGrp="1"/>
          </p:cNvSpPr>
          <p:nvPr>
            <p:ph sz="half" idx="2"/>
          </p:nvPr>
        </p:nvSpPr>
        <p:spPr>
          <a:xfrm>
            <a:off x="640080" y="1787652"/>
            <a:ext cx="5568696" cy="512978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592824" y="1787652"/>
            <a:ext cx="5568696" cy="512978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4020072"/>
            <a:ext cx="2689999" cy="3330078"/>
          </a:xfrm>
          <a:prstGeom prst="rect">
            <a:avLst/>
          </a:prstGeom>
          <a:blipFill>
            <a:blip r:embed="rId2" cstate="print"/>
            <a:stretch>
              <a:fillRect/>
            </a:stretch>
          </a:blipFill>
        </p:spPr>
        <p:txBody>
          <a:bodyPr wrap="square" lIns="0" tIns="0" rIns="0" bIns="0" rtlCol="0"/>
          <a:lstStyle/>
          <a:p>
            <a:endParaRPr/>
          </a:p>
        </p:txBody>
      </p:sp>
      <p:sp>
        <p:nvSpPr>
          <p:cNvPr id="17" name="bk object 17"/>
          <p:cNvSpPr/>
          <p:nvPr/>
        </p:nvSpPr>
        <p:spPr>
          <a:xfrm>
            <a:off x="6659771" y="3937884"/>
            <a:ext cx="3494459" cy="3494459"/>
          </a:xfrm>
          <a:prstGeom prst="rect">
            <a:avLst/>
          </a:prstGeom>
          <a:blipFill>
            <a:blip r:embed="rId3" cstate="print"/>
            <a:stretch>
              <a:fillRect/>
            </a:stretch>
          </a:blipFill>
        </p:spPr>
        <p:txBody>
          <a:bodyPr wrap="square" lIns="0" tIns="0" rIns="0" bIns="0" rtlCol="0"/>
          <a:lstStyle/>
          <a:p>
            <a:endParaRPr/>
          </a:p>
        </p:txBody>
      </p:sp>
      <p:sp>
        <p:nvSpPr>
          <p:cNvPr id="18" name="bk object 18"/>
          <p:cNvSpPr/>
          <p:nvPr/>
        </p:nvSpPr>
        <p:spPr>
          <a:xfrm>
            <a:off x="4459300" y="3956583"/>
            <a:ext cx="3424250" cy="3424246"/>
          </a:xfrm>
          <a:prstGeom prst="rect">
            <a:avLst/>
          </a:prstGeom>
          <a:blipFill>
            <a:blip r:embed="rId4" cstate="print"/>
            <a:stretch>
              <a:fillRect/>
            </a:stretch>
          </a:blipFill>
        </p:spPr>
        <p:txBody>
          <a:bodyPr wrap="square" lIns="0" tIns="0" rIns="0" bIns="0" rtlCol="0"/>
          <a:lstStyle/>
          <a:p>
            <a:endParaRPr/>
          </a:p>
        </p:txBody>
      </p:sp>
      <p:sp>
        <p:nvSpPr>
          <p:cNvPr id="19" name="bk object 19"/>
          <p:cNvSpPr/>
          <p:nvPr/>
        </p:nvSpPr>
        <p:spPr>
          <a:xfrm>
            <a:off x="8491584" y="3846140"/>
            <a:ext cx="3606061" cy="3606061"/>
          </a:xfrm>
          <a:prstGeom prst="rect">
            <a:avLst/>
          </a:prstGeom>
          <a:blipFill>
            <a:blip r:embed="rId5" cstate="print"/>
            <a:stretch>
              <a:fillRect/>
            </a:stretch>
          </a:blip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10850" b="1" i="0">
                <a:solidFill>
                  <a:srgbClr val="2D6FB7"/>
                </a:solidFill>
                <a:latin typeface="Bakerie Rough"/>
                <a:cs typeface="Bakerie Rough"/>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807076" y="214312"/>
            <a:ext cx="5187447" cy="2923540"/>
          </a:xfrm>
          <a:prstGeom prst="rect">
            <a:avLst/>
          </a:prstGeom>
        </p:spPr>
        <p:txBody>
          <a:bodyPr wrap="square" lIns="0" tIns="0" rIns="0" bIns="0">
            <a:spAutoFit/>
          </a:bodyPr>
          <a:lstStyle>
            <a:lvl1pPr>
              <a:defRPr sz="10850" b="1" i="0">
                <a:solidFill>
                  <a:srgbClr val="2D6FB7"/>
                </a:solidFill>
                <a:latin typeface="Bakerie Rough"/>
                <a:cs typeface="Bakerie Rough"/>
              </a:defRPr>
            </a:lvl1pPr>
          </a:lstStyle>
          <a:p>
            <a:endParaRPr/>
          </a:p>
        </p:txBody>
      </p:sp>
      <p:sp>
        <p:nvSpPr>
          <p:cNvPr id="3" name="Holder 3"/>
          <p:cNvSpPr>
            <a:spLocks noGrp="1"/>
          </p:cNvSpPr>
          <p:nvPr>
            <p:ph type="body" idx="1"/>
          </p:nvPr>
        </p:nvSpPr>
        <p:spPr>
          <a:xfrm>
            <a:off x="640080" y="1787652"/>
            <a:ext cx="11521440" cy="5129784"/>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4352544" y="7228332"/>
            <a:ext cx="4096512" cy="38862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40080" y="7228332"/>
            <a:ext cx="2944368" cy="38862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3/1/2023</a:t>
            </a:fld>
            <a:endParaRPr lang="en-US"/>
          </a:p>
        </p:txBody>
      </p:sp>
      <p:sp>
        <p:nvSpPr>
          <p:cNvPr id="6" name="Holder 6"/>
          <p:cNvSpPr>
            <a:spLocks noGrp="1"/>
          </p:cNvSpPr>
          <p:nvPr>
            <p:ph type="sldNum" sz="quarter" idx="7"/>
          </p:nvPr>
        </p:nvSpPr>
        <p:spPr>
          <a:xfrm>
            <a:off x="9217152" y="7228332"/>
            <a:ext cx="2944368" cy="38862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6.emf"/><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ctrTitle"/>
          </p:nvPr>
        </p:nvSpPr>
        <p:spPr>
          <a:xfrm>
            <a:off x="639476" y="1143000"/>
            <a:ext cx="6107367" cy="3338733"/>
          </a:xfrm>
          <a:prstGeom prst="rect">
            <a:avLst/>
          </a:prstGeom>
        </p:spPr>
        <p:txBody>
          <a:bodyPr vert="horz" wrap="square" lIns="0" tIns="14604" rIns="0" bIns="0" rtlCol="0">
            <a:spAutoFit/>
          </a:bodyPr>
          <a:lstStyle/>
          <a:p>
            <a:pPr marL="12700">
              <a:lnSpc>
                <a:spcPct val="100000"/>
              </a:lnSpc>
              <a:spcBef>
                <a:spcPts val="114"/>
              </a:spcBef>
            </a:pPr>
            <a:r>
              <a:rPr lang="en-US" sz="7200" spc="5" dirty="0"/>
              <a:t>Saving for College with Florida Prepaid</a:t>
            </a:r>
            <a:endParaRPr sz="7200" spc="-30" dirty="0"/>
          </a:p>
        </p:txBody>
      </p:sp>
      <p:sp>
        <p:nvSpPr>
          <p:cNvPr id="3" name="object 3"/>
          <p:cNvSpPr txBox="1"/>
          <p:nvPr/>
        </p:nvSpPr>
        <p:spPr>
          <a:xfrm>
            <a:off x="381000" y="5301239"/>
            <a:ext cx="6925947" cy="322523"/>
          </a:xfrm>
          <a:prstGeom prst="rect">
            <a:avLst/>
          </a:prstGeom>
        </p:spPr>
        <p:txBody>
          <a:bodyPr vert="horz" wrap="square" lIns="0" tIns="14604" rIns="0" bIns="0" rtlCol="0">
            <a:spAutoFit/>
          </a:bodyPr>
          <a:lstStyle/>
          <a:p>
            <a:pPr marL="12700">
              <a:lnSpc>
                <a:spcPct val="100000"/>
              </a:lnSpc>
              <a:spcBef>
                <a:spcPts val="114"/>
              </a:spcBef>
            </a:pPr>
            <a:r>
              <a:rPr lang="en-US" sz="2000" spc="-5" dirty="0">
                <a:solidFill>
                  <a:srgbClr val="2D6FB7"/>
                </a:solidFill>
                <a:latin typeface="Open Sans"/>
                <a:cs typeface="Open Sans"/>
              </a:rPr>
              <a:t>A </a:t>
            </a:r>
            <a:r>
              <a:rPr sz="2000" spc="-5" dirty="0">
                <a:solidFill>
                  <a:srgbClr val="2D6FB7"/>
                </a:solidFill>
                <a:latin typeface="Open Sans"/>
                <a:cs typeface="Open Sans"/>
              </a:rPr>
              <a:t>Florida</a:t>
            </a:r>
            <a:r>
              <a:rPr sz="2000" spc="-50" dirty="0">
                <a:solidFill>
                  <a:srgbClr val="2D6FB7"/>
                </a:solidFill>
                <a:latin typeface="Open Sans"/>
                <a:cs typeface="Open Sans"/>
              </a:rPr>
              <a:t> </a:t>
            </a:r>
            <a:r>
              <a:rPr sz="2000" spc="-5" dirty="0">
                <a:solidFill>
                  <a:srgbClr val="2D6FB7"/>
                </a:solidFill>
                <a:latin typeface="Open Sans"/>
                <a:cs typeface="Open Sans"/>
              </a:rPr>
              <a:t>Prepaid</a:t>
            </a:r>
            <a:r>
              <a:rPr lang="en-US" sz="2000" spc="-5" dirty="0">
                <a:solidFill>
                  <a:srgbClr val="2D6FB7"/>
                </a:solidFill>
                <a:latin typeface="Open Sans"/>
                <a:cs typeface="Open Sans"/>
              </a:rPr>
              <a:t> Primer and 2023 Overview</a:t>
            </a:r>
            <a:endParaRPr sz="2000" dirty="0">
              <a:latin typeface="Open Sans"/>
              <a:cs typeface="Open Sans"/>
            </a:endParaRPr>
          </a:p>
        </p:txBody>
      </p:sp>
      <p:sp>
        <p:nvSpPr>
          <p:cNvPr id="4" name="object 4"/>
          <p:cNvSpPr/>
          <p:nvPr/>
        </p:nvSpPr>
        <p:spPr>
          <a:xfrm>
            <a:off x="0" y="6156464"/>
            <a:ext cx="12801600" cy="1616075"/>
          </a:xfrm>
          <a:custGeom>
            <a:avLst/>
            <a:gdLst/>
            <a:ahLst/>
            <a:cxnLst/>
            <a:rect l="l" t="t" r="r" b="b"/>
            <a:pathLst>
              <a:path w="12801600" h="1616075">
                <a:moveTo>
                  <a:pt x="0" y="0"/>
                </a:moveTo>
                <a:lnTo>
                  <a:pt x="0" y="1615935"/>
                </a:lnTo>
                <a:lnTo>
                  <a:pt x="12801600" y="1615935"/>
                </a:lnTo>
                <a:lnTo>
                  <a:pt x="12801600" y="279933"/>
                </a:lnTo>
                <a:lnTo>
                  <a:pt x="0" y="0"/>
                </a:lnTo>
                <a:close/>
              </a:path>
            </a:pathLst>
          </a:custGeom>
          <a:solidFill>
            <a:srgbClr val="13294D"/>
          </a:solidFill>
        </p:spPr>
        <p:txBody>
          <a:bodyPr wrap="square" lIns="0" tIns="0" rIns="0" bIns="0" rtlCol="0"/>
          <a:lstStyle/>
          <a:p>
            <a:endParaRPr/>
          </a:p>
        </p:txBody>
      </p:sp>
      <p:pic>
        <p:nvPicPr>
          <p:cNvPr id="60" name="Picture 59">
            <a:extLst>
              <a:ext uri="{FF2B5EF4-FFF2-40B4-BE49-F238E27FC236}">
                <a16:creationId xmlns:a16="http://schemas.microsoft.com/office/drawing/2014/main" id="{5CE2663D-1A1F-434E-810F-43F4E96EC3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93160" y="6629400"/>
            <a:ext cx="5415280" cy="74980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8272767" y="0"/>
            <a:ext cx="4529455" cy="7772400"/>
          </a:xfrm>
          <a:custGeom>
            <a:avLst/>
            <a:gdLst/>
            <a:ahLst/>
            <a:cxnLst/>
            <a:rect l="l" t="t" r="r" b="b"/>
            <a:pathLst>
              <a:path w="4529455" h="7772400">
                <a:moveTo>
                  <a:pt x="4528832" y="0"/>
                </a:moveTo>
                <a:lnTo>
                  <a:pt x="0" y="0"/>
                </a:lnTo>
                <a:lnTo>
                  <a:pt x="1830666" y="7772400"/>
                </a:lnTo>
                <a:lnTo>
                  <a:pt x="4528832" y="7772400"/>
                </a:lnTo>
                <a:lnTo>
                  <a:pt x="4528832" y="0"/>
                </a:lnTo>
                <a:close/>
              </a:path>
            </a:pathLst>
          </a:custGeom>
          <a:solidFill>
            <a:srgbClr val="CC3447"/>
          </a:solidFill>
        </p:spPr>
        <p:txBody>
          <a:bodyPr wrap="square" lIns="0" tIns="0" rIns="0" bIns="0" rtlCol="0"/>
          <a:lstStyle/>
          <a:p>
            <a:endParaRPr/>
          </a:p>
        </p:txBody>
      </p:sp>
      <p:sp>
        <p:nvSpPr>
          <p:cNvPr id="3" name="object 3"/>
          <p:cNvSpPr txBox="1">
            <a:spLocks noGrp="1"/>
          </p:cNvSpPr>
          <p:nvPr>
            <p:ph type="title"/>
          </p:nvPr>
        </p:nvSpPr>
        <p:spPr>
          <a:xfrm>
            <a:off x="558800" y="336550"/>
            <a:ext cx="7899400" cy="2167260"/>
          </a:xfrm>
          <a:prstGeom prst="rect">
            <a:avLst/>
          </a:prstGeom>
        </p:spPr>
        <p:txBody>
          <a:bodyPr vert="horz" wrap="square" lIns="0" tIns="12700" rIns="0" bIns="0" rtlCol="0">
            <a:spAutoFit/>
          </a:bodyPr>
          <a:lstStyle/>
          <a:p>
            <a:pPr marL="12700">
              <a:lnSpc>
                <a:spcPct val="100000"/>
              </a:lnSpc>
              <a:spcBef>
                <a:spcPts val="100"/>
              </a:spcBef>
              <a:tabLst>
                <a:tab pos="1539875" algn="l"/>
                <a:tab pos="2218690" algn="l"/>
                <a:tab pos="4528185" algn="l"/>
              </a:tabLst>
            </a:pPr>
            <a:r>
              <a:rPr sz="7000" spc="-40" dirty="0"/>
              <a:t>Who</a:t>
            </a:r>
            <a:r>
              <a:rPr lang="en-US" sz="7000" spc="-40" dirty="0"/>
              <a:t> </a:t>
            </a:r>
            <a:r>
              <a:rPr sz="7000" spc="10" dirty="0"/>
              <a:t>is</a:t>
            </a:r>
            <a:r>
              <a:rPr lang="en-US" sz="7000" spc="10" dirty="0"/>
              <a:t> </a:t>
            </a:r>
            <a:r>
              <a:rPr sz="7000" spc="-45" dirty="0"/>
              <a:t>Florida</a:t>
            </a:r>
            <a:r>
              <a:rPr lang="en-US" sz="7000" spc="-45" dirty="0"/>
              <a:t> </a:t>
            </a:r>
            <a:r>
              <a:rPr sz="7000" spc="-60" dirty="0"/>
              <a:t>Prepaid?</a:t>
            </a:r>
            <a:endParaRPr sz="7000" dirty="0"/>
          </a:p>
        </p:txBody>
      </p:sp>
      <p:sp>
        <p:nvSpPr>
          <p:cNvPr id="4" name="object 4"/>
          <p:cNvSpPr txBox="1"/>
          <p:nvPr/>
        </p:nvSpPr>
        <p:spPr>
          <a:xfrm>
            <a:off x="1669795" y="2775258"/>
            <a:ext cx="4635500" cy="3120085"/>
          </a:xfrm>
          <a:prstGeom prst="rect">
            <a:avLst/>
          </a:prstGeom>
        </p:spPr>
        <p:txBody>
          <a:bodyPr vert="horz" wrap="square" lIns="0" tIns="13970" rIns="0" bIns="0" rtlCol="0">
            <a:spAutoFit/>
          </a:bodyPr>
          <a:lstStyle/>
          <a:p>
            <a:pPr marL="12700">
              <a:lnSpc>
                <a:spcPct val="100000"/>
              </a:lnSpc>
              <a:spcBef>
                <a:spcPts val="110"/>
              </a:spcBef>
            </a:pPr>
            <a:r>
              <a:rPr sz="3100" b="1" spc="5" dirty="0">
                <a:solidFill>
                  <a:srgbClr val="EBA721"/>
                </a:solidFill>
                <a:latin typeface="Open Sans"/>
                <a:cs typeface="Open Sans"/>
              </a:rPr>
              <a:t>30+</a:t>
            </a:r>
            <a:r>
              <a:rPr sz="3100" b="1" dirty="0">
                <a:solidFill>
                  <a:srgbClr val="EBA721"/>
                </a:solidFill>
                <a:latin typeface="Open Sans"/>
                <a:cs typeface="Open Sans"/>
              </a:rPr>
              <a:t> Years</a:t>
            </a:r>
            <a:endParaRPr sz="3100" dirty="0">
              <a:latin typeface="Open Sans"/>
              <a:cs typeface="Open Sans"/>
            </a:endParaRPr>
          </a:p>
          <a:p>
            <a:pPr marL="12700" marR="5080">
              <a:lnSpc>
                <a:spcPts val="6420"/>
              </a:lnSpc>
              <a:spcBef>
                <a:spcPts val="665"/>
              </a:spcBef>
            </a:pPr>
            <a:r>
              <a:rPr sz="3100" b="1" spc="5" dirty="0">
                <a:solidFill>
                  <a:srgbClr val="CC3447"/>
                </a:solidFill>
                <a:latin typeface="Open Sans"/>
                <a:cs typeface="Open Sans"/>
              </a:rPr>
              <a:t>Longest </a:t>
            </a:r>
            <a:r>
              <a:rPr sz="3100" b="1" dirty="0">
                <a:solidFill>
                  <a:srgbClr val="CC3447"/>
                </a:solidFill>
                <a:latin typeface="Open Sans"/>
                <a:cs typeface="Open Sans"/>
              </a:rPr>
              <a:t>Running  </a:t>
            </a:r>
            <a:endParaRPr lang="en-US" sz="3100" b="1" dirty="0">
              <a:solidFill>
                <a:srgbClr val="CC3447"/>
              </a:solidFill>
              <a:latin typeface="Open Sans"/>
              <a:cs typeface="Open Sans"/>
            </a:endParaRPr>
          </a:p>
          <a:p>
            <a:pPr marL="12700" marR="5080">
              <a:lnSpc>
                <a:spcPts val="6420"/>
              </a:lnSpc>
              <a:spcBef>
                <a:spcPts val="665"/>
              </a:spcBef>
            </a:pPr>
            <a:r>
              <a:rPr sz="3100" b="1" spc="5" dirty="0">
                <a:solidFill>
                  <a:srgbClr val="707272"/>
                </a:solidFill>
                <a:latin typeface="Open Sans"/>
                <a:cs typeface="Open Sans"/>
              </a:rPr>
              <a:t>National</a:t>
            </a:r>
            <a:r>
              <a:rPr sz="3100" b="1" spc="-5" dirty="0">
                <a:solidFill>
                  <a:srgbClr val="707272"/>
                </a:solidFill>
                <a:latin typeface="Open Sans"/>
                <a:cs typeface="Open Sans"/>
              </a:rPr>
              <a:t> </a:t>
            </a:r>
            <a:r>
              <a:rPr sz="3100" b="1" spc="5" dirty="0">
                <a:solidFill>
                  <a:srgbClr val="707272"/>
                </a:solidFill>
                <a:latin typeface="Open Sans"/>
                <a:cs typeface="Open Sans"/>
              </a:rPr>
              <a:t>Mode</a:t>
            </a:r>
            <a:r>
              <a:rPr lang="en-US" sz="3100" b="1" spc="5" dirty="0">
                <a:solidFill>
                  <a:srgbClr val="707272"/>
                </a:solidFill>
                <a:latin typeface="Open Sans"/>
                <a:cs typeface="Open Sans"/>
              </a:rPr>
              <a:t>l</a:t>
            </a:r>
            <a:endParaRPr lang="en-US" sz="3100" b="1" spc="5" dirty="0">
              <a:solidFill>
                <a:srgbClr val="FFC000"/>
              </a:solidFill>
              <a:latin typeface="Open Sans"/>
              <a:cs typeface="Open Sans"/>
            </a:endParaRPr>
          </a:p>
          <a:p>
            <a:pPr marL="12700" marR="5080">
              <a:lnSpc>
                <a:spcPts val="6420"/>
              </a:lnSpc>
              <a:spcBef>
                <a:spcPts val="665"/>
              </a:spcBef>
            </a:pPr>
            <a:endParaRPr sz="3100" dirty="0">
              <a:latin typeface="Open Sans"/>
              <a:cs typeface="Open Sans"/>
            </a:endParaRPr>
          </a:p>
        </p:txBody>
      </p:sp>
      <p:sp>
        <p:nvSpPr>
          <p:cNvPr id="5" name="object 5"/>
          <p:cNvSpPr/>
          <p:nvPr/>
        </p:nvSpPr>
        <p:spPr>
          <a:xfrm>
            <a:off x="1023006" y="2876576"/>
            <a:ext cx="288925" cy="332105"/>
          </a:xfrm>
          <a:custGeom>
            <a:avLst/>
            <a:gdLst/>
            <a:ahLst/>
            <a:cxnLst/>
            <a:rect l="l" t="t" r="r" b="b"/>
            <a:pathLst>
              <a:path w="288925" h="332105">
                <a:moveTo>
                  <a:pt x="914" y="0"/>
                </a:moveTo>
                <a:lnTo>
                  <a:pt x="0" y="331812"/>
                </a:lnTo>
                <a:lnTo>
                  <a:pt x="288404" y="165112"/>
                </a:lnTo>
                <a:lnTo>
                  <a:pt x="914" y="0"/>
                </a:lnTo>
                <a:close/>
              </a:path>
            </a:pathLst>
          </a:custGeom>
          <a:solidFill>
            <a:srgbClr val="EBA721"/>
          </a:solidFill>
        </p:spPr>
        <p:txBody>
          <a:bodyPr wrap="square" lIns="0" tIns="0" rIns="0" bIns="0" rtlCol="0"/>
          <a:lstStyle/>
          <a:p>
            <a:endParaRPr/>
          </a:p>
        </p:txBody>
      </p:sp>
      <p:sp>
        <p:nvSpPr>
          <p:cNvPr id="6" name="object 6"/>
          <p:cNvSpPr/>
          <p:nvPr/>
        </p:nvSpPr>
        <p:spPr>
          <a:xfrm>
            <a:off x="1023006" y="3695884"/>
            <a:ext cx="288925" cy="332105"/>
          </a:xfrm>
          <a:custGeom>
            <a:avLst/>
            <a:gdLst/>
            <a:ahLst/>
            <a:cxnLst/>
            <a:rect l="l" t="t" r="r" b="b"/>
            <a:pathLst>
              <a:path w="288925" h="332104">
                <a:moveTo>
                  <a:pt x="914" y="0"/>
                </a:moveTo>
                <a:lnTo>
                  <a:pt x="0" y="331812"/>
                </a:lnTo>
                <a:lnTo>
                  <a:pt x="288404" y="165112"/>
                </a:lnTo>
                <a:lnTo>
                  <a:pt x="914" y="0"/>
                </a:lnTo>
                <a:close/>
              </a:path>
            </a:pathLst>
          </a:custGeom>
          <a:solidFill>
            <a:srgbClr val="CC3447"/>
          </a:solidFill>
        </p:spPr>
        <p:txBody>
          <a:bodyPr wrap="square" lIns="0" tIns="0" rIns="0" bIns="0" rtlCol="0"/>
          <a:lstStyle/>
          <a:p>
            <a:endParaRPr/>
          </a:p>
        </p:txBody>
      </p:sp>
      <p:sp>
        <p:nvSpPr>
          <p:cNvPr id="8" name="object 8"/>
          <p:cNvSpPr/>
          <p:nvPr/>
        </p:nvSpPr>
        <p:spPr>
          <a:xfrm>
            <a:off x="1057326" y="4580626"/>
            <a:ext cx="288925" cy="332105"/>
          </a:xfrm>
          <a:custGeom>
            <a:avLst/>
            <a:gdLst/>
            <a:ahLst/>
            <a:cxnLst/>
            <a:rect l="l" t="t" r="r" b="b"/>
            <a:pathLst>
              <a:path w="288925" h="332104">
                <a:moveTo>
                  <a:pt x="914" y="0"/>
                </a:moveTo>
                <a:lnTo>
                  <a:pt x="0" y="331812"/>
                </a:lnTo>
                <a:lnTo>
                  <a:pt x="288404" y="165112"/>
                </a:lnTo>
                <a:lnTo>
                  <a:pt x="914" y="0"/>
                </a:lnTo>
                <a:close/>
              </a:path>
            </a:pathLst>
          </a:custGeom>
          <a:solidFill>
            <a:srgbClr val="707272"/>
          </a:solidFill>
        </p:spPr>
        <p:txBody>
          <a:bodyPr wrap="square" lIns="0" tIns="0" rIns="0" bIns="0" rtlCol="0"/>
          <a:lstStyle/>
          <a:p>
            <a:endParaRPr/>
          </a:p>
        </p:txBody>
      </p:sp>
      <p:sp>
        <p:nvSpPr>
          <p:cNvPr id="9" name="object 9"/>
          <p:cNvSpPr/>
          <p:nvPr/>
        </p:nvSpPr>
        <p:spPr>
          <a:xfrm>
            <a:off x="1778048" y="3439521"/>
            <a:ext cx="6541134" cy="0"/>
          </a:xfrm>
          <a:custGeom>
            <a:avLst/>
            <a:gdLst/>
            <a:ahLst/>
            <a:cxnLst/>
            <a:rect l="l" t="t" r="r" b="b"/>
            <a:pathLst>
              <a:path w="6541134">
                <a:moveTo>
                  <a:pt x="0" y="0"/>
                </a:moveTo>
                <a:lnTo>
                  <a:pt x="6540931" y="0"/>
                </a:lnTo>
              </a:path>
            </a:pathLst>
          </a:custGeom>
          <a:ln w="25400">
            <a:solidFill>
              <a:srgbClr val="707272"/>
            </a:solidFill>
            <a:prstDash val="dot"/>
          </a:ln>
        </p:spPr>
        <p:txBody>
          <a:bodyPr wrap="square" lIns="0" tIns="0" rIns="0" bIns="0" rtlCol="0"/>
          <a:lstStyle/>
          <a:p>
            <a:endParaRPr/>
          </a:p>
        </p:txBody>
      </p:sp>
      <p:sp>
        <p:nvSpPr>
          <p:cNvPr id="10" name="object 10"/>
          <p:cNvSpPr/>
          <p:nvPr/>
        </p:nvSpPr>
        <p:spPr>
          <a:xfrm>
            <a:off x="1701545" y="3439521"/>
            <a:ext cx="0" cy="0"/>
          </a:xfrm>
          <a:custGeom>
            <a:avLst/>
            <a:gdLst/>
            <a:ahLst/>
            <a:cxnLst/>
            <a:rect l="l" t="t" r="r" b="b"/>
            <a:pathLst>
              <a:path>
                <a:moveTo>
                  <a:pt x="0" y="0"/>
                </a:moveTo>
                <a:lnTo>
                  <a:pt x="0" y="0"/>
                </a:lnTo>
              </a:path>
            </a:pathLst>
          </a:custGeom>
          <a:ln w="25400">
            <a:solidFill>
              <a:srgbClr val="707272"/>
            </a:solidFill>
          </a:ln>
        </p:spPr>
        <p:txBody>
          <a:bodyPr wrap="square" lIns="0" tIns="0" rIns="0" bIns="0" rtlCol="0"/>
          <a:lstStyle/>
          <a:p>
            <a:endParaRPr/>
          </a:p>
        </p:txBody>
      </p:sp>
      <p:sp>
        <p:nvSpPr>
          <p:cNvPr id="11" name="object 11"/>
          <p:cNvSpPr/>
          <p:nvPr/>
        </p:nvSpPr>
        <p:spPr>
          <a:xfrm>
            <a:off x="8357234" y="3439521"/>
            <a:ext cx="0" cy="0"/>
          </a:xfrm>
          <a:custGeom>
            <a:avLst/>
            <a:gdLst/>
            <a:ahLst/>
            <a:cxnLst/>
            <a:rect l="l" t="t" r="r" b="b"/>
            <a:pathLst>
              <a:path>
                <a:moveTo>
                  <a:pt x="0" y="0"/>
                </a:moveTo>
                <a:lnTo>
                  <a:pt x="0" y="0"/>
                </a:lnTo>
              </a:path>
            </a:pathLst>
          </a:custGeom>
          <a:ln w="25400">
            <a:solidFill>
              <a:srgbClr val="707272"/>
            </a:solidFill>
          </a:ln>
        </p:spPr>
        <p:txBody>
          <a:bodyPr wrap="square" lIns="0" tIns="0" rIns="0" bIns="0" rtlCol="0"/>
          <a:lstStyle/>
          <a:p>
            <a:endParaRPr/>
          </a:p>
        </p:txBody>
      </p:sp>
      <p:sp>
        <p:nvSpPr>
          <p:cNvPr id="12" name="object 12"/>
          <p:cNvSpPr/>
          <p:nvPr/>
        </p:nvSpPr>
        <p:spPr>
          <a:xfrm>
            <a:off x="1778048" y="4254627"/>
            <a:ext cx="6541134" cy="0"/>
          </a:xfrm>
          <a:custGeom>
            <a:avLst/>
            <a:gdLst/>
            <a:ahLst/>
            <a:cxnLst/>
            <a:rect l="l" t="t" r="r" b="b"/>
            <a:pathLst>
              <a:path w="6541134">
                <a:moveTo>
                  <a:pt x="0" y="0"/>
                </a:moveTo>
                <a:lnTo>
                  <a:pt x="6540931" y="0"/>
                </a:lnTo>
              </a:path>
            </a:pathLst>
          </a:custGeom>
          <a:ln w="25400">
            <a:solidFill>
              <a:srgbClr val="707272"/>
            </a:solidFill>
            <a:prstDash val="dot"/>
          </a:ln>
        </p:spPr>
        <p:txBody>
          <a:bodyPr wrap="square" lIns="0" tIns="0" rIns="0" bIns="0" rtlCol="0"/>
          <a:lstStyle/>
          <a:p>
            <a:endParaRPr/>
          </a:p>
        </p:txBody>
      </p:sp>
      <p:sp>
        <p:nvSpPr>
          <p:cNvPr id="13" name="object 13"/>
          <p:cNvSpPr/>
          <p:nvPr/>
        </p:nvSpPr>
        <p:spPr>
          <a:xfrm>
            <a:off x="1701545" y="4254627"/>
            <a:ext cx="0" cy="0"/>
          </a:xfrm>
          <a:custGeom>
            <a:avLst/>
            <a:gdLst/>
            <a:ahLst/>
            <a:cxnLst/>
            <a:rect l="l" t="t" r="r" b="b"/>
            <a:pathLst>
              <a:path>
                <a:moveTo>
                  <a:pt x="0" y="0"/>
                </a:moveTo>
                <a:lnTo>
                  <a:pt x="0" y="0"/>
                </a:lnTo>
              </a:path>
            </a:pathLst>
          </a:custGeom>
          <a:ln w="25400">
            <a:solidFill>
              <a:srgbClr val="707272"/>
            </a:solidFill>
          </a:ln>
        </p:spPr>
        <p:txBody>
          <a:bodyPr wrap="square" lIns="0" tIns="0" rIns="0" bIns="0" rtlCol="0"/>
          <a:lstStyle/>
          <a:p>
            <a:endParaRPr/>
          </a:p>
        </p:txBody>
      </p:sp>
      <p:sp>
        <p:nvSpPr>
          <p:cNvPr id="14" name="object 14"/>
          <p:cNvSpPr/>
          <p:nvPr/>
        </p:nvSpPr>
        <p:spPr>
          <a:xfrm>
            <a:off x="8357234" y="4254627"/>
            <a:ext cx="0" cy="0"/>
          </a:xfrm>
          <a:custGeom>
            <a:avLst/>
            <a:gdLst/>
            <a:ahLst/>
            <a:cxnLst/>
            <a:rect l="l" t="t" r="r" b="b"/>
            <a:pathLst>
              <a:path>
                <a:moveTo>
                  <a:pt x="0" y="0"/>
                </a:moveTo>
                <a:lnTo>
                  <a:pt x="0" y="0"/>
                </a:lnTo>
              </a:path>
            </a:pathLst>
          </a:custGeom>
          <a:ln w="25400">
            <a:solidFill>
              <a:srgbClr val="707272"/>
            </a:solidFill>
          </a:ln>
        </p:spPr>
        <p:txBody>
          <a:bodyPr wrap="square" lIns="0" tIns="0" rIns="0" bIns="0" rtlCol="0"/>
          <a:lstStyle/>
          <a:p>
            <a:endParaRPr/>
          </a:p>
        </p:txBody>
      </p:sp>
      <p:sp>
        <p:nvSpPr>
          <p:cNvPr id="15" name="object 15"/>
          <p:cNvSpPr/>
          <p:nvPr/>
        </p:nvSpPr>
        <p:spPr>
          <a:xfrm>
            <a:off x="1783953" y="5069733"/>
            <a:ext cx="6541134" cy="0"/>
          </a:xfrm>
          <a:custGeom>
            <a:avLst/>
            <a:gdLst/>
            <a:ahLst/>
            <a:cxnLst/>
            <a:rect l="l" t="t" r="r" b="b"/>
            <a:pathLst>
              <a:path w="6541134">
                <a:moveTo>
                  <a:pt x="0" y="0"/>
                </a:moveTo>
                <a:lnTo>
                  <a:pt x="6540931" y="0"/>
                </a:lnTo>
              </a:path>
            </a:pathLst>
          </a:custGeom>
          <a:ln w="25400">
            <a:solidFill>
              <a:srgbClr val="707272"/>
            </a:solidFill>
            <a:prstDash val="dot"/>
          </a:ln>
        </p:spPr>
        <p:txBody>
          <a:bodyPr wrap="square" lIns="0" tIns="0" rIns="0" bIns="0" rtlCol="0"/>
          <a:lstStyle/>
          <a:p>
            <a:endParaRPr/>
          </a:p>
        </p:txBody>
      </p:sp>
      <p:sp>
        <p:nvSpPr>
          <p:cNvPr id="16" name="object 16"/>
          <p:cNvSpPr/>
          <p:nvPr/>
        </p:nvSpPr>
        <p:spPr>
          <a:xfrm>
            <a:off x="1707451" y="5069733"/>
            <a:ext cx="0" cy="0"/>
          </a:xfrm>
          <a:custGeom>
            <a:avLst/>
            <a:gdLst/>
            <a:ahLst/>
            <a:cxnLst/>
            <a:rect l="l" t="t" r="r" b="b"/>
            <a:pathLst>
              <a:path>
                <a:moveTo>
                  <a:pt x="0" y="0"/>
                </a:moveTo>
                <a:lnTo>
                  <a:pt x="0" y="0"/>
                </a:lnTo>
              </a:path>
            </a:pathLst>
          </a:custGeom>
          <a:ln w="25400">
            <a:solidFill>
              <a:srgbClr val="707272"/>
            </a:solidFill>
          </a:ln>
        </p:spPr>
        <p:txBody>
          <a:bodyPr wrap="square" lIns="0" tIns="0" rIns="0" bIns="0" rtlCol="0"/>
          <a:lstStyle/>
          <a:p>
            <a:endParaRPr/>
          </a:p>
        </p:txBody>
      </p:sp>
      <p:sp>
        <p:nvSpPr>
          <p:cNvPr id="17" name="object 17"/>
          <p:cNvSpPr/>
          <p:nvPr/>
        </p:nvSpPr>
        <p:spPr>
          <a:xfrm>
            <a:off x="8363140" y="5069733"/>
            <a:ext cx="0" cy="0"/>
          </a:xfrm>
          <a:custGeom>
            <a:avLst/>
            <a:gdLst/>
            <a:ahLst/>
            <a:cxnLst/>
            <a:rect l="l" t="t" r="r" b="b"/>
            <a:pathLst>
              <a:path>
                <a:moveTo>
                  <a:pt x="0" y="0"/>
                </a:moveTo>
                <a:lnTo>
                  <a:pt x="0" y="0"/>
                </a:lnTo>
              </a:path>
            </a:pathLst>
          </a:custGeom>
          <a:ln w="25400">
            <a:solidFill>
              <a:srgbClr val="707272"/>
            </a:solidFill>
          </a:ln>
        </p:spPr>
        <p:txBody>
          <a:bodyPr wrap="square" lIns="0" tIns="0" rIns="0" bIns="0" rtlCol="0"/>
          <a:lstStyle/>
          <a:p>
            <a:endParaRPr/>
          </a:p>
        </p:txBody>
      </p:sp>
      <p:sp>
        <p:nvSpPr>
          <p:cNvPr id="18" name="object 18"/>
          <p:cNvSpPr/>
          <p:nvPr/>
        </p:nvSpPr>
        <p:spPr>
          <a:xfrm>
            <a:off x="5839193" y="720826"/>
            <a:ext cx="6962406" cy="7051573"/>
          </a:xfrm>
          <a:prstGeom prst="rect">
            <a:avLst/>
          </a:prstGeom>
          <a:blipFill>
            <a:blip r:embed="rId3" cstate="print"/>
            <a:stretch>
              <a:fillRect/>
            </a:stretch>
          </a:blipFill>
        </p:spPr>
        <p:txBody>
          <a:bodyPr wrap="square" lIns="0" tIns="0" rIns="0" bIns="0" rtlCol="0"/>
          <a:lstStyle/>
          <a:p>
            <a:endParaRPr/>
          </a:p>
        </p:txBody>
      </p:sp>
      <p:sp>
        <p:nvSpPr>
          <p:cNvPr id="19" name="object 19"/>
          <p:cNvSpPr/>
          <p:nvPr/>
        </p:nvSpPr>
        <p:spPr>
          <a:xfrm>
            <a:off x="5379116" y="5509926"/>
            <a:ext cx="7422515" cy="2262505"/>
          </a:xfrm>
          <a:custGeom>
            <a:avLst/>
            <a:gdLst/>
            <a:ahLst/>
            <a:cxnLst/>
            <a:rect l="l" t="t" r="r" b="b"/>
            <a:pathLst>
              <a:path w="7422515" h="2262504">
                <a:moveTo>
                  <a:pt x="7422483" y="0"/>
                </a:moveTo>
                <a:lnTo>
                  <a:pt x="0" y="2262473"/>
                </a:lnTo>
                <a:lnTo>
                  <a:pt x="7422483" y="2262473"/>
                </a:lnTo>
                <a:lnTo>
                  <a:pt x="7422483" y="0"/>
                </a:lnTo>
                <a:close/>
              </a:path>
            </a:pathLst>
          </a:custGeom>
          <a:solidFill>
            <a:srgbClr val="EBA721">
              <a:alpha val="84999"/>
            </a:srgbClr>
          </a:solidFill>
        </p:spPr>
        <p:txBody>
          <a:bodyPr wrap="square" lIns="0" tIns="0" rIns="0" bIns="0" rtlCol="0"/>
          <a:lstStyle/>
          <a:p>
            <a:endParaRPr/>
          </a:p>
        </p:txBody>
      </p:sp>
      <p:pic>
        <p:nvPicPr>
          <p:cNvPr id="31" name="Picture 30">
            <a:extLst>
              <a:ext uri="{FF2B5EF4-FFF2-40B4-BE49-F238E27FC236}">
                <a16:creationId xmlns:a16="http://schemas.microsoft.com/office/drawing/2014/main" id="{8500F615-F931-4A47-8536-47ACF4C9B4F1}"/>
              </a:ext>
            </a:extLst>
          </p:cNvPr>
          <p:cNvPicPr>
            <a:picLocks noChangeAspect="1"/>
          </p:cNvPicPr>
          <p:nvPr/>
        </p:nvPicPr>
        <p:blipFill>
          <a:blip r:embed="rId4"/>
          <a:stretch>
            <a:fillRect/>
          </a:stretch>
        </p:blipFill>
        <p:spPr>
          <a:xfrm>
            <a:off x="9448800" y="7051574"/>
            <a:ext cx="2811646" cy="32680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6628574" y="0"/>
            <a:ext cx="6173470" cy="7772400"/>
          </a:xfrm>
          <a:custGeom>
            <a:avLst/>
            <a:gdLst/>
            <a:ahLst/>
            <a:cxnLst/>
            <a:rect l="l" t="t" r="r" b="b"/>
            <a:pathLst>
              <a:path w="6173470" h="7772400">
                <a:moveTo>
                  <a:pt x="6173025" y="0"/>
                </a:moveTo>
                <a:lnTo>
                  <a:pt x="4076458" y="0"/>
                </a:lnTo>
                <a:lnTo>
                  <a:pt x="0" y="7772400"/>
                </a:lnTo>
                <a:lnTo>
                  <a:pt x="6173025" y="7772400"/>
                </a:lnTo>
                <a:lnTo>
                  <a:pt x="6173025" y="0"/>
                </a:lnTo>
                <a:close/>
              </a:path>
            </a:pathLst>
          </a:custGeom>
          <a:solidFill>
            <a:srgbClr val="EBA721"/>
          </a:solidFill>
        </p:spPr>
        <p:txBody>
          <a:bodyPr wrap="square" lIns="0" tIns="0" rIns="0" bIns="0" rtlCol="0"/>
          <a:lstStyle/>
          <a:p>
            <a:endParaRPr/>
          </a:p>
        </p:txBody>
      </p:sp>
      <p:sp>
        <p:nvSpPr>
          <p:cNvPr id="3" name="object 3"/>
          <p:cNvSpPr txBox="1">
            <a:spLocks noGrp="1"/>
          </p:cNvSpPr>
          <p:nvPr>
            <p:ph type="title"/>
          </p:nvPr>
        </p:nvSpPr>
        <p:spPr>
          <a:xfrm>
            <a:off x="533400" y="125094"/>
            <a:ext cx="8051800" cy="2998257"/>
          </a:xfrm>
          <a:prstGeom prst="rect">
            <a:avLst/>
          </a:prstGeom>
        </p:spPr>
        <p:txBody>
          <a:bodyPr vert="horz" wrap="square" lIns="0" tIns="149860" rIns="0" bIns="0" rtlCol="0">
            <a:spAutoFit/>
          </a:bodyPr>
          <a:lstStyle/>
          <a:p>
            <a:pPr marL="12700" marR="5080" algn="l">
              <a:lnSpc>
                <a:spcPts val="7400"/>
              </a:lnSpc>
              <a:spcBef>
                <a:spcPts val="1180"/>
              </a:spcBef>
              <a:tabLst>
                <a:tab pos="680720" algn="l"/>
                <a:tab pos="1685289" algn="l"/>
                <a:tab pos="1954530" algn="l"/>
                <a:tab pos="3387725" algn="l"/>
                <a:tab pos="3467735" algn="l"/>
                <a:tab pos="4200525" algn="l"/>
                <a:tab pos="6515100" algn="l"/>
              </a:tabLst>
            </a:pPr>
            <a:r>
              <a:rPr sz="7000" spc="35" dirty="0"/>
              <a:t>1</a:t>
            </a:r>
            <a:r>
              <a:rPr sz="7000" dirty="0"/>
              <a:t>.</a:t>
            </a:r>
            <a:r>
              <a:rPr lang="en-US" sz="7000" dirty="0"/>
              <a:t> </a:t>
            </a:r>
            <a:r>
              <a:rPr sz="7000" spc="30" dirty="0"/>
              <a:t>T</a:t>
            </a:r>
            <a:r>
              <a:rPr sz="7000" spc="-50" dirty="0"/>
              <a:t>h</a:t>
            </a:r>
            <a:r>
              <a:rPr sz="7000" dirty="0"/>
              <a:t>e</a:t>
            </a:r>
            <a:r>
              <a:rPr lang="en-US" sz="7000" dirty="0"/>
              <a:t> </a:t>
            </a:r>
            <a:r>
              <a:rPr sz="7000" spc="-140" dirty="0"/>
              <a:t>Co</a:t>
            </a:r>
            <a:r>
              <a:rPr sz="7000" spc="45" dirty="0"/>
              <a:t>s</a:t>
            </a:r>
            <a:r>
              <a:rPr sz="7000" dirty="0"/>
              <a:t>t	of	</a:t>
            </a:r>
            <a:r>
              <a:rPr sz="7000" spc="-140" dirty="0"/>
              <a:t>C</a:t>
            </a:r>
            <a:r>
              <a:rPr sz="7000" spc="-25" dirty="0"/>
              <a:t>ol</a:t>
            </a:r>
            <a:r>
              <a:rPr sz="7000" spc="-65" dirty="0"/>
              <a:t>l</a:t>
            </a:r>
            <a:r>
              <a:rPr sz="7000" spc="-50" dirty="0"/>
              <a:t>eg</a:t>
            </a:r>
            <a:r>
              <a:rPr sz="7000" dirty="0"/>
              <a:t>e</a:t>
            </a:r>
            <a:r>
              <a:rPr lang="en-US" sz="7000" dirty="0"/>
              <a:t> </a:t>
            </a:r>
            <a:r>
              <a:rPr sz="7000" spc="-420" dirty="0"/>
              <a:t>I</a:t>
            </a:r>
            <a:r>
              <a:rPr sz="7000" dirty="0"/>
              <a:t>s </a:t>
            </a:r>
            <a:r>
              <a:rPr sz="7000" spc="-100" dirty="0"/>
              <a:t>More	</a:t>
            </a:r>
            <a:r>
              <a:rPr sz="7000" spc="-5" dirty="0"/>
              <a:t>Than</a:t>
            </a:r>
            <a:r>
              <a:rPr lang="en-US" sz="7000" spc="-5" dirty="0"/>
              <a:t> </a:t>
            </a:r>
            <a:r>
              <a:rPr sz="7000" spc="-90" dirty="0"/>
              <a:t>Tuition</a:t>
            </a:r>
            <a:endParaRPr sz="7000" dirty="0"/>
          </a:p>
        </p:txBody>
      </p:sp>
      <p:sp>
        <p:nvSpPr>
          <p:cNvPr id="4" name="object 4"/>
          <p:cNvSpPr txBox="1"/>
          <p:nvPr/>
        </p:nvSpPr>
        <p:spPr>
          <a:xfrm>
            <a:off x="1662625" y="3130576"/>
            <a:ext cx="4931293" cy="3058530"/>
          </a:xfrm>
          <a:prstGeom prst="rect">
            <a:avLst/>
          </a:prstGeom>
        </p:spPr>
        <p:txBody>
          <a:bodyPr vert="horz" wrap="square" lIns="0" tIns="13970" rIns="0" bIns="0" rtlCol="0">
            <a:spAutoFit/>
          </a:bodyPr>
          <a:lstStyle/>
          <a:p>
            <a:pPr marL="12700">
              <a:lnSpc>
                <a:spcPct val="100000"/>
              </a:lnSpc>
              <a:spcBef>
                <a:spcPts val="110"/>
              </a:spcBef>
            </a:pPr>
            <a:r>
              <a:rPr sz="3100" b="1" dirty="0">
                <a:solidFill>
                  <a:srgbClr val="EBA721"/>
                </a:solidFill>
                <a:latin typeface="Open Sans"/>
                <a:cs typeface="Open Sans"/>
              </a:rPr>
              <a:t>Tuition </a:t>
            </a:r>
            <a:r>
              <a:rPr sz="3100" b="1" spc="5" dirty="0">
                <a:solidFill>
                  <a:srgbClr val="EBA721"/>
                </a:solidFill>
                <a:latin typeface="Open Sans"/>
                <a:cs typeface="Open Sans"/>
              </a:rPr>
              <a:t>and</a:t>
            </a:r>
            <a:r>
              <a:rPr sz="3100" b="1" spc="-20" dirty="0">
                <a:solidFill>
                  <a:srgbClr val="EBA721"/>
                </a:solidFill>
                <a:latin typeface="Open Sans"/>
                <a:cs typeface="Open Sans"/>
              </a:rPr>
              <a:t> </a:t>
            </a:r>
            <a:r>
              <a:rPr sz="3100" b="1" spc="5" dirty="0">
                <a:solidFill>
                  <a:srgbClr val="EBA721"/>
                </a:solidFill>
                <a:latin typeface="Open Sans"/>
                <a:cs typeface="Open Sans"/>
              </a:rPr>
              <a:t>Fees</a:t>
            </a:r>
            <a:endParaRPr sz="3100" dirty="0">
              <a:latin typeface="Open Sans"/>
              <a:cs typeface="Open Sans"/>
            </a:endParaRPr>
          </a:p>
          <a:p>
            <a:pPr marL="12700" marR="5080">
              <a:lnSpc>
                <a:spcPts val="6420"/>
              </a:lnSpc>
              <a:spcBef>
                <a:spcPts val="665"/>
              </a:spcBef>
            </a:pPr>
            <a:r>
              <a:rPr sz="3100" b="1" dirty="0">
                <a:solidFill>
                  <a:srgbClr val="CC3447"/>
                </a:solidFill>
                <a:latin typeface="Open Sans"/>
                <a:cs typeface="Open Sans"/>
              </a:rPr>
              <a:t>Room </a:t>
            </a:r>
            <a:r>
              <a:rPr sz="3100" b="1" spc="5" dirty="0">
                <a:solidFill>
                  <a:srgbClr val="CC3447"/>
                </a:solidFill>
                <a:latin typeface="Open Sans"/>
                <a:cs typeface="Open Sans"/>
              </a:rPr>
              <a:t>and Board  </a:t>
            </a:r>
            <a:endParaRPr lang="en-US" sz="3100" b="1" spc="5" dirty="0">
              <a:solidFill>
                <a:srgbClr val="CC3447"/>
              </a:solidFill>
              <a:latin typeface="Open Sans"/>
              <a:cs typeface="Open Sans"/>
            </a:endParaRPr>
          </a:p>
          <a:p>
            <a:pPr marL="12700" marR="5080">
              <a:lnSpc>
                <a:spcPts val="6420"/>
              </a:lnSpc>
              <a:spcBef>
                <a:spcPts val="665"/>
              </a:spcBef>
            </a:pPr>
            <a:r>
              <a:rPr sz="3100" b="1" spc="5" dirty="0">
                <a:solidFill>
                  <a:srgbClr val="2D6FB7"/>
                </a:solidFill>
                <a:latin typeface="Open Sans"/>
                <a:cs typeface="Open Sans"/>
              </a:rPr>
              <a:t>Books and</a:t>
            </a:r>
            <a:r>
              <a:rPr sz="3100" b="1" spc="-80" dirty="0">
                <a:solidFill>
                  <a:srgbClr val="2D6FB7"/>
                </a:solidFill>
                <a:latin typeface="Open Sans"/>
                <a:cs typeface="Open Sans"/>
              </a:rPr>
              <a:t> </a:t>
            </a:r>
            <a:r>
              <a:rPr sz="3100" b="1" spc="5" dirty="0">
                <a:solidFill>
                  <a:srgbClr val="2D6FB7"/>
                </a:solidFill>
                <a:latin typeface="Open Sans"/>
                <a:cs typeface="Open Sans"/>
              </a:rPr>
              <a:t>Supplies  </a:t>
            </a:r>
            <a:endParaRPr sz="3100" dirty="0">
              <a:latin typeface="Open Sans"/>
              <a:cs typeface="Open Sans"/>
            </a:endParaRPr>
          </a:p>
          <a:p>
            <a:pPr marL="12700">
              <a:lnSpc>
                <a:spcPct val="100000"/>
              </a:lnSpc>
              <a:spcBef>
                <a:spcPts val="2135"/>
              </a:spcBef>
            </a:pPr>
            <a:r>
              <a:rPr lang="en-US" sz="3100" b="1" dirty="0">
                <a:solidFill>
                  <a:srgbClr val="13294D"/>
                </a:solidFill>
                <a:latin typeface="Open Sans"/>
                <a:cs typeface="Open Sans"/>
              </a:rPr>
              <a:t>Computers/Equipment</a:t>
            </a:r>
            <a:endParaRPr sz="3100" dirty="0">
              <a:latin typeface="Open Sans"/>
              <a:cs typeface="Open Sans"/>
            </a:endParaRPr>
          </a:p>
        </p:txBody>
      </p:sp>
      <p:sp>
        <p:nvSpPr>
          <p:cNvPr id="5" name="object 5"/>
          <p:cNvSpPr/>
          <p:nvPr/>
        </p:nvSpPr>
        <p:spPr>
          <a:xfrm>
            <a:off x="1023006" y="3243858"/>
            <a:ext cx="288925" cy="332105"/>
          </a:xfrm>
          <a:custGeom>
            <a:avLst/>
            <a:gdLst/>
            <a:ahLst/>
            <a:cxnLst/>
            <a:rect l="l" t="t" r="r" b="b"/>
            <a:pathLst>
              <a:path w="288925" h="332104">
                <a:moveTo>
                  <a:pt x="914" y="0"/>
                </a:moveTo>
                <a:lnTo>
                  <a:pt x="0" y="331812"/>
                </a:lnTo>
                <a:lnTo>
                  <a:pt x="288404" y="165112"/>
                </a:lnTo>
                <a:lnTo>
                  <a:pt x="914" y="0"/>
                </a:lnTo>
                <a:close/>
              </a:path>
            </a:pathLst>
          </a:custGeom>
          <a:solidFill>
            <a:srgbClr val="EBA721"/>
          </a:solidFill>
        </p:spPr>
        <p:txBody>
          <a:bodyPr wrap="square" lIns="0" tIns="0" rIns="0" bIns="0" rtlCol="0"/>
          <a:lstStyle/>
          <a:p>
            <a:endParaRPr/>
          </a:p>
        </p:txBody>
      </p:sp>
      <p:sp>
        <p:nvSpPr>
          <p:cNvPr id="6" name="object 6"/>
          <p:cNvSpPr/>
          <p:nvPr/>
        </p:nvSpPr>
        <p:spPr>
          <a:xfrm>
            <a:off x="1023006" y="4021349"/>
            <a:ext cx="288925" cy="332105"/>
          </a:xfrm>
          <a:custGeom>
            <a:avLst/>
            <a:gdLst/>
            <a:ahLst/>
            <a:cxnLst/>
            <a:rect l="l" t="t" r="r" b="b"/>
            <a:pathLst>
              <a:path w="288925" h="332104">
                <a:moveTo>
                  <a:pt x="914" y="0"/>
                </a:moveTo>
                <a:lnTo>
                  <a:pt x="0" y="331812"/>
                </a:lnTo>
                <a:lnTo>
                  <a:pt x="288404" y="165112"/>
                </a:lnTo>
                <a:lnTo>
                  <a:pt x="914" y="0"/>
                </a:lnTo>
                <a:close/>
              </a:path>
            </a:pathLst>
          </a:custGeom>
          <a:solidFill>
            <a:srgbClr val="CC3447"/>
          </a:solidFill>
        </p:spPr>
        <p:txBody>
          <a:bodyPr wrap="square" lIns="0" tIns="0" rIns="0" bIns="0" rtlCol="0"/>
          <a:lstStyle/>
          <a:p>
            <a:endParaRPr/>
          </a:p>
        </p:txBody>
      </p:sp>
      <p:sp>
        <p:nvSpPr>
          <p:cNvPr id="7" name="object 7"/>
          <p:cNvSpPr/>
          <p:nvPr/>
        </p:nvSpPr>
        <p:spPr>
          <a:xfrm>
            <a:off x="999199" y="4912122"/>
            <a:ext cx="288925" cy="332105"/>
          </a:xfrm>
          <a:custGeom>
            <a:avLst/>
            <a:gdLst/>
            <a:ahLst/>
            <a:cxnLst/>
            <a:rect l="l" t="t" r="r" b="b"/>
            <a:pathLst>
              <a:path w="288925" h="332104">
                <a:moveTo>
                  <a:pt x="914" y="0"/>
                </a:moveTo>
                <a:lnTo>
                  <a:pt x="0" y="331812"/>
                </a:lnTo>
                <a:lnTo>
                  <a:pt x="288404" y="165112"/>
                </a:lnTo>
                <a:lnTo>
                  <a:pt x="914" y="0"/>
                </a:lnTo>
                <a:close/>
              </a:path>
            </a:pathLst>
          </a:custGeom>
          <a:solidFill>
            <a:srgbClr val="2D6FB7"/>
          </a:solidFill>
        </p:spPr>
        <p:txBody>
          <a:bodyPr wrap="square" lIns="0" tIns="0" rIns="0" bIns="0" rtlCol="0"/>
          <a:lstStyle/>
          <a:p>
            <a:endParaRPr/>
          </a:p>
        </p:txBody>
      </p:sp>
      <p:sp>
        <p:nvSpPr>
          <p:cNvPr id="8" name="object 8"/>
          <p:cNvSpPr/>
          <p:nvPr/>
        </p:nvSpPr>
        <p:spPr>
          <a:xfrm>
            <a:off x="1023006" y="5731430"/>
            <a:ext cx="288925" cy="332105"/>
          </a:xfrm>
          <a:custGeom>
            <a:avLst/>
            <a:gdLst/>
            <a:ahLst/>
            <a:cxnLst/>
            <a:rect l="l" t="t" r="r" b="b"/>
            <a:pathLst>
              <a:path w="288925" h="332104">
                <a:moveTo>
                  <a:pt x="914" y="0"/>
                </a:moveTo>
                <a:lnTo>
                  <a:pt x="0" y="331812"/>
                </a:lnTo>
                <a:lnTo>
                  <a:pt x="288404" y="165112"/>
                </a:lnTo>
                <a:lnTo>
                  <a:pt x="914" y="0"/>
                </a:lnTo>
                <a:close/>
              </a:path>
            </a:pathLst>
          </a:custGeom>
          <a:solidFill>
            <a:srgbClr val="707272"/>
          </a:solidFill>
        </p:spPr>
        <p:txBody>
          <a:bodyPr wrap="square" lIns="0" tIns="0" rIns="0" bIns="0" rtlCol="0"/>
          <a:lstStyle/>
          <a:p>
            <a:endParaRPr/>
          </a:p>
        </p:txBody>
      </p:sp>
      <p:sp>
        <p:nvSpPr>
          <p:cNvPr id="10" name="object 10"/>
          <p:cNvSpPr/>
          <p:nvPr/>
        </p:nvSpPr>
        <p:spPr>
          <a:xfrm>
            <a:off x="1778048" y="3693521"/>
            <a:ext cx="6541134" cy="0"/>
          </a:xfrm>
          <a:custGeom>
            <a:avLst/>
            <a:gdLst/>
            <a:ahLst/>
            <a:cxnLst/>
            <a:rect l="l" t="t" r="r" b="b"/>
            <a:pathLst>
              <a:path w="6541134">
                <a:moveTo>
                  <a:pt x="0" y="0"/>
                </a:moveTo>
                <a:lnTo>
                  <a:pt x="6540931" y="0"/>
                </a:lnTo>
              </a:path>
            </a:pathLst>
          </a:custGeom>
          <a:ln w="25400">
            <a:solidFill>
              <a:srgbClr val="707272"/>
            </a:solidFill>
            <a:prstDash val="dot"/>
          </a:ln>
        </p:spPr>
        <p:txBody>
          <a:bodyPr wrap="square" lIns="0" tIns="0" rIns="0" bIns="0" rtlCol="0"/>
          <a:lstStyle/>
          <a:p>
            <a:endParaRPr/>
          </a:p>
        </p:txBody>
      </p:sp>
      <p:sp>
        <p:nvSpPr>
          <p:cNvPr id="11" name="object 11"/>
          <p:cNvSpPr/>
          <p:nvPr/>
        </p:nvSpPr>
        <p:spPr>
          <a:xfrm>
            <a:off x="1701545" y="3693521"/>
            <a:ext cx="0" cy="0"/>
          </a:xfrm>
          <a:custGeom>
            <a:avLst/>
            <a:gdLst/>
            <a:ahLst/>
            <a:cxnLst/>
            <a:rect l="l" t="t" r="r" b="b"/>
            <a:pathLst>
              <a:path>
                <a:moveTo>
                  <a:pt x="0" y="0"/>
                </a:moveTo>
                <a:lnTo>
                  <a:pt x="0" y="0"/>
                </a:lnTo>
              </a:path>
            </a:pathLst>
          </a:custGeom>
          <a:ln w="25400">
            <a:solidFill>
              <a:srgbClr val="707272"/>
            </a:solidFill>
          </a:ln>
        </p:spPr>
        <p:txBody>
          <a:bodyPr wrap="square" lIns="0" tIns="0" rIns="0" bIns="0" rtlCol="0"/>
          <a:lstStyle/>
          <a:p>
            <a:endParaRPr/>
          </a:p>
        </p:txBody>
      </p:sp>
      <p:sp>
        <p:nvSpPr>
          <p:cNvPr id="12" name="object 12"/>
          <p:cNvSpPr/>
          <p:nvPr/>
        </p:nvSpPr>
        <p:spPr>
          <a:xfrm>
            <a:off x="8357234" y="3693521"/>
            <a:ext cx="0" cy="0"/>
          </a:xfrm>
          <a:custGeom>
            <a:avLst/>
            <a:gdLst/>
            <a:ahLst/>
            <a:cxnLst/>
            <a:rect l="l" t="t" r="r" b="b"/>
            <a:pathLst>
              <a:path>
                <a:moveTo>
                  <a:pt x="0" y="0"/>
                </a:moveTo>
                <a:lnTo>
                  <a:pt x="0" y="0"/>
                </a:lnTo>
              </a:path>
            </a:pathLst>
          </a:custGeom>
          <a:ln w="25400">
            <a:solidFill>
              <a:srgbClr val="707272"/>
            </a:solidFill>
          </a:ln>
        </p:spPr>
        <p:txBody>
          <a:bodyPr wrap="square" lIns="0" tIns="0" rIns="0" bIns="0" rtlCol="0"/>
          <a:lstStyle/>
          <a:p>
            <a:endParaRPr/>
          </a:p>
        </p:txBody>
      </p:sp>
      <p:sp>
        <p:nvSpPr>
          <p:cNvPr id="13" name="object 13"/>
          <p:cNvSpPr/>
          <p:nvPr/>
        </p:nvSpPr>
        <p:spPr>
          <a:xfrm>
            <a:off x="1778048" y="4508627"/>
            <a:ext cx="6541134" cy="0"/>
          </a:xfrm>
          <a:custGeom>
            <a:avLst/>
            <a:gdLst/>
            <a:ahLst/>
            <a:cxnLst/>
            <a:rect l="l" t="t" r="r" b="b"/>
            <a:pathLst>
              <a:path w="6541134">
                <a:moveTo>
                  <a:pt x="0" y="0"/>
                </a:moveTo>
                <a:lnTo>
                  <a:pt x="6540931" y="0"/>
                </a:lnTo>
              </a:path>
            </a:pathLst>
          </a:custGeom>
          <a:ln w="25400">
            <a:solidFill>
              <a:srgbClr val="707272"/>
            </a:solidFill>
            <a:prstDash val="dot"/>
          </a:ln>
        </p:spPr>
        <p:txBody>
          <a:bodyPr wrap="square" lIns="0" tIns="0" rIns="0" bIns="0" rtlCol="0"/>
          <a:lstStyle/>
          <a:p>
            <a:endParaRPr/>
          </a:p>
        </p:txBody>
      </p:sp>
      <p:sp>
        <p:nvSpPr>
          <p:cNvPr id="14" name="object 14"/>
          <p:cNvSpPr/>
          <p:nvPr/>
        </p:nvSpPr>
        <p:spPr>
          <a:xfrm>
            <a:off x="1701545" y="4508627"/>
            <a:ext cx="0" cy="0"/>
          </a:xfrm>
          <a:custGeom>
            <a:avLst/>
            <a:gdLst/>
            <a:ahLst/>
            <a:cxnLst/>
            <a:rect l="l" t="t" r="r" b="b"/>
            <a:pathLst>
              <a:path>
                <a:moveTo>
                  <a:pt x="0" y="0"/>
                </a:moveTo>
                <a:lnTo>
                  <a:pt x="0" y="0"/>
                </a:lnTo>
              </a:path>
            </a:pathLst>
          </a:custGeom>
          <a:ln w="25400">
            <a:solidFill>
              <a:srgbClr val="707272"/>
            </a:solidFill>
          </a:ln>
        </p:spPr>
        <p:txBody>
          <a:bodyPr wrap="square" lIns="0" tIns="0" rIns="0" bIns="0" rtlCol="0"/>
          <a:lstStyle/>
          <a:p>
            <a:endParaRPr/>
          </a:p>
        </p:txBody>
      </p:sp>
      <p:sp>
        <p:nvSpPr>
          <p:cNvPr id="15" name="object 15"/>
          <p:cNvSpPr/>
          <p:nvPr/>
        </p:nvSpPr>
        <p:spPr>
          <a:xfrm>
            <a:off x="8357234" y="4508627"/>
            <a:ext cx="0" cy="0"/>
          </a:xfrm>
          <a:custGeom>
            <a:avLst/>
            <a:gdLst/>
            <a:ahLst/>
            <a:cxnLst/>
            <a:rect l="l" t="t" r="r" b="b"/>
            <a:pathLst>
              <a:path>
                <a:moveTo>
                  <a:pt x="0" y="0"/>
                </a:moveTo>
                <a:lnTo>
                  <a:pt x="0" y="0"/>
                </a:lnTo>
              </a:path>
            </a:pathLst>
          </a:custGeom>
          <a:ln w="25400">
            <a:solidFill>
              <a:srgbClr val="707272"/>
            </a:solidFill>
          </a:ln>
        </p:spPr>
        <p:txBody>
          <a:bodyPr wrap="square" lIns="0" tIns="0" rIns="0" bIns="0" rtlCol="0"/>
          <a:lstStyle/>
          <a:p>
            <a:endParaRPr/>
          </a:p>
        </p:txBody>
      </p:sp>
      <p:sp>
        <p:nvSpPr>
          <p:cNvPr id="16" name="object 16"/>
          <p:cNvSpPr/>
          <p:nvPr/>
        </p:nvSpPr>
        <p:spPr>
          <a:xfrm>
            <a:off x="1783953" y="5323733"/>
            <a:ext cx="6541134" cy="0"/>
          </a:xfrm>
          <a:custGeom>
            <a:avLst/>
            <a:gdLst/>
            <a:ahLst/>
            <a:cxnLst/>
            <a:rect l="l" t="t" r="r" b="b"/>
            <a:pathLst>
              <a:path w="6541134">
                <a:moveTo>
                  <a:pt x="0" y="0"/>
                </a:moveTo>
                <a:lnTo>
                  <a:pt x="6540931" y="0"/>
                </a:lnTo>
              </a:path>
            </a:pathLst>
          </a:custGeom>
          <a:ln w="25400">
            <a:solidFill>
              <a:srgbClr val="707272"/>
            </a:solidFill>
            <a:prstDash val="dot"/>
          </a:ln>
        </p:spPr>
        <p:txBody>
          <a:bodyPr wrap="square" lIns="0" tIns="0" rIns="0" bIns="0" rtlCol="0"/>
          <a:lstStyle/>
          <a:p>
            <a:endParaRPr/>
          </a:p>
        </p:txBody>
      </p:sp>
      <p:sp>
        <p:nvSpPr>
          <p:cNvPr id="17" name="object 17"/>
          <p:cNvSpPr/>
          <p:nvPr/>
        </p:nvSpPr>
        <p:spPr>
          <a:xfrm>
            <a:off x="1707451" y="5323733"/>
            <a:ext cx="0" cy="0"/>
          </a:xfrm>
          <a:custGeom>
            <a:avLst/>
            <a:gdLst/>
            <a:ahLst/>
            <a:cxnLst/>
            <a:rect l="l" t="t" r="r" b="b"/>
            <a:pathLst>
              <a:path>
                <a:moveTo>
                  <a:pt x="0" y="0"/>
                </a:moveTo>
                <a:lnTo>
                  <a:pt x="0" y="0"/>
                </a:lnTo>
              </a:path>
            </a:pathLst>
          </a:custGeom>
          <a:ln w="25400">
            <a:solidFill>
              <a:srgbClr val="707272"/>
            </a:solidFill>
          </a:ln>
        </p:spPr>
        <p:txBody>
          <a:bodyPr wrap="square" lIns="0" tIns="0" rIns="0" bIns="0" rtlCol="0"/>
          <a:lstStyle/>
          <a:p>
            <a:endParaRPr/>
          </a:p>
        </p:txBody>
      </p:sp>
      <p:sp>
        <p:nvSpPr>
          <p:cNvPr id="18" name="object 18"/>
          <p:cNvSpPr/>
          <p:nvPr/>
        </p:nvSpPr>
        <p:spPr>
          <a:xfrm>
            <a:off x="8363140" y="5323733"/>
            <a:ext cx="0" cy="0"/>
          </a:xfrm>
          <a:custGeom>
            <a:avLst/>
            <a:gdLst/>
            <a:ahLst/>
            <a:cxnLst/>
            <a:rect l="l" t="t" r="r" b="b"/>
            <a:pathLst>
              <a:path>
                <a:moveTo>
                  <a:pt x="0" y="0"/>
                </a:moveTo>
                <a:lnTo>
                  <a:pt x="0" y="0"/>
                </a:lnTo>
              </a:path>
            </a:pathLst>
          </a:custGeom>
          <a:ln w="25400">
            <a:solidFill>
              <a:srgbClr val="707272"/>
            </a:solidFill>
          </a:ln>
        </p:spPr>
        <p:txBody>
          <a:bodyPr wrap="square" lIns="0" tIns="0" rIns="0" bIns="0" rtlCol="0"/>
          <a:lstStyle/>
          <a:p>
            <a:endParaRPr/>
          </a:p>
        </p:txBody>
      </p:sp>
      <p:sp>
        <p:nvSpPr>
          <p:cNvPr id="19" name="object 19"/>
          <p:cNvSpPr/>
          <p:nvPr/>
        </p:nvSpPr>
        <p:spPr>
          <a:xfrm>
            <a:off x="1783953" y="6145509"/>
            <a:ext cx="6541134" cy="0"/>
          </a:xfrm>
          <a:custGeom>
            <a:avLst/>
            <a:gdLst/>
            <a:ahLst/>
            <a:cxnLst/>
            <a:rect l="l" t="t" r="r" b="b"/>
            <a:pathLst>
              <a:path w="6541134">
                <a:moveTo>
                  <a:pt x="0" y="0"/>
                </a:moveTo>
                <a:lnTo>
                  <a:pt x="6540931" y="0"/>
                </a:lnTo>
              </a:path>
            </a:pathLst>
          </a:custGeom>
          <a:ln w="25400">
            <a:solidFill>
              <a:srgbClr val="707272"/>
            </a:solidFill>
            <a:prstDash val="dot"/>
          </a:ln>
        </p:spPr>
        <p:txBody>
          <a:bodyPr wrap="square" lIns="0" tIns="0" rIns="0" bIns="0" rtlCol="0"/>
          <a:lstStyle/>
          <a:p>
            <a:endParaRPr/>
          </a:p>
        </p:txBody>
      </p:sp>
      <p:sp>
        <p:nvSpPr>
          <p:cNvPr id="20" name="object 20"/>
          <p:cNvSpPr/>
          <p:nvPr/>
        </p:nvSpPr>
        <p:spPr>
          <a:xfrm>
            <a:off x="1707451" y="6145509"/>
            <a:ext cx="0" cy="0"/>
          </a:xfrm>
          <a:custGeom>
            <a:avLst/>
            <a:gdLst/>
            <a:ahLst/>
            <a:cxnLst/>
            <a:rect l="l" t="t" r="r" b="b"/>
            <a:pathLst>
              <a:path>
                <a:moveTo>
                  <a:pt x="0" y="0"/>
                </a:moveTo>
                <a:lnTo>
                  <a:pt x="0" y="0"/>
                </a:lnTo>
              </a:path>
            </a:pathLst>
          </a:custGeom>
          <a:ln w="25400">
            <a:solidFill>
              <a:srgbClr val="707272"/>
            </a:solidFill>
          </a:ln>
        </p:spPr>
        <p:txBody>
          <a:bodyPr wrap="square" lIns="0" tIns="0" rIns="0" bIns="0" rtlCol="0"/>
          <a:lstStyle/>
          <a:p>
            <a:endParaRPr/>
          </a:p>
        </p:txBody>
      </p:sp>
      <p:sp>
        <p:nvSpPr>
          <p:cNvPr id="21" name="object 21"/>
          <p:cNvSpPr/>
          <p:nvPr/>
        </p:nvSpPr>
        <p:spPr>
          <a:xfrm>
            <a:off x="8363140" y="6145509"/>
            <a:ext cx="0" cy="0"/>
          </a:xfrm>
          <a:custGeom>
            <a:avLst/>
            <a:gdLst/>
            <a:ahLst/>
            <a:cxnLst/>
            <a:rect l="l" t="t" r="r" b="b"/>
            <a:pathLst>
              <a:path>
                <a:moveTo>
                  <a:pt x="0" y="0"/>
                </a:moveTo>
                <a:lnTo>
                  <a:pt x="0" y="0"/>
                </a:lnTo>
              </a:path>
            </a:pathLst>
          </a:custGeom>
          <a:ln w="25400">
            <a:solidFill>
              <a:srgbClr val="707272"/>
            </a:solidFill>
          </a:ln>
        </p:spPr>
        <p:txBody>
          <a:bodyPr wrap="square" lIns="0" tIns="0" rIns="0" bIns="0" rtlCol="0"/>
          <a:lstStyle/>
          <a:p>
            <a:endParaRPr/>
          </a:p>
        </p:txBody>
      </p:sp>
      <p:sp>
        <p:nvSpPr>
          <p:cNvPr id="22" name="object 22"/>
          <p:cNvSpPr/>
          <p:nvPr/>
        </p:nvSpPr>
        <p:spPr>
          <a:xfrm>
            <a:off x="5839194" y="720827"/>
            <a:ext cx="6962406" cy="7051573"/>
          </a:xfrm>
          <a:prstGeom prst="rect">
            <a:avLst/>
          </a:prstGeom>
          <a:blipFill>
            <a:blip r:embed="rId3" cstate="print"/>
            <a:stretch>
              <a:fillRect/>
            </a:stretch>
          </a:blipFill>
        </p:spPr>
        <p:txBody>
          <a:bodyPr wrap="square" lIns="0" tIns="0" rIns="0" bIns="0" rtlCol="0"/>
          <a:lstStyle/>
          <a:p>
            <a:endParaRPr/>
          </a:p>
        </p:txBody>
      </p:sp>
      <p:sp>
        <p:nvSpPr>
          <p:cNvPr id="23" name="object 23"/>
          <p:cNvSpPr/>
          <p:nvPr/>
        </p:nvSpPr>
        <p:spPr>
          <a:xfrm>
            <a:off x="5379116" y="5509926"/>
            <a:ext cx="7422515" cy="2262505"/>
          </a:xfrm>
          <a:custGeom>
            <a:avLst/>
            <a:gdLst/>
            <a:ahLst/>
            <a:cxnLst/>
            <a:rect l="l" t="t" r="r" b="b"/>
            <a:pathLst>
              <a:path w="7422515" h="2262504">
                <a:moveTo>
                  <a:pt x="7422483" y="0"/>
                </a:moveTo>
                <a:lnTo>
                  <a:pt x="0" y="2262473"/>
                </a:lnTo>
                <a:lnTo>
                  <a:pt x="7422483" y="2262473"/>
                </a:lnTo>
                <a:lnTo>
                  <a:pt x="7422483" y="0"/>
                </a:lnTo>
                <a:close/>
              </a:path>
            </a:pathLst>
          </a:custGeom>
          <a:solidFill>
            <a:srgbClr val="2D6FB7">
              <a:alpha val="84999"/>
            </a:srgbClr>
          </a:solidFill>
        </p:spPr>
        <p:txBody>
          <a:bodyPr wrap="square" lIns="0" tIns="0" rIns="0" bIns="0" rtlCol="0"/>
          <a:lstStyle/>
          <a:p>
            <a:endParaRPr/>
          </a:p>
        </p:txBody>
      </p:sp>
      <p:pic>
        <p:nvPicPr>
          <p:cNvPr id="35" name="Picture 34">
            <a:extLst>
              <a:ext uri="{FF2B5EF4-FFF2-40B4-BE49-F238E27FC236}">
                <a16:creationId xmlns:a16="http://schemas.microsoft.com/office/drawing/2014/main" id="{3B954233-89EF-8B4D-BB8D-39B305F29707}"/>
              </a:ext>
            </a:extLst>
          </p:cNvPr>
          <p:cNvPicPr>
            <a:picLocks noChangeAspect="1"/>
          </p:cNvPicPr>
          <p:nvPr/>
        </p:nvPicPr>
        <p:blipFill>
          <a:blip r:embed="rId4"/>
          <a:stretch>
            <a:fillRect/>
          </a:stretch>
        </p:blipFill>
        <p:spPr>
          <a:xfrm>
            <a:off x="9448800" y="7051574"/>
            <a:ext cx="2811646" cy="32680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58800" y="376340"/>
            <a:ext cx="9651997" cy="2641108"/>
          </a:xfrm>
          <a:prstGeom prst="rect">
            <a:avLst/>
          </a:prstGeom>
        </p:spPr>
        <p:txBody>
          <a:bodyPr vert="horz" wrap="square" lIns="0" tIns="62865" rIns="0" bIns="0" rtlCol="0">
            <a:spAutoFit/>
          </a:bodyPr>
          <a:lstStyle/>
          <a:p>
            <a:pPr marL="12700" marR="5080">
              <a:lnSpc>
                <a:spcPts val="6690"/>
              </a:lnSpc>
              <a:spcBef>
                <a:spcPts val="495"/>
              </a:spcBef>
            </a:pPr>
            <a:r>
              <a:rPr sz="5750" spc="-5" dirty="0"/>
              <a:t>2. </a:t>
            </a:r>
            <a:r>
              <a:rPr sz="5750" spc="-40" dirty="0"/>
              <a:t>Florida </a:t>
            </a:r>
            <a:r>
              <a:rPr sz="5750" spc="-75" dirty="0"/>
              <a:t>Prepaid </a:t>
            </a:r>
            <a:r>
              <a:rPr sz="5750" spc="-70" dirty="0"/>
              <a:t>Allows </a:t>
            </a:r>
            <a:r>
              <a:rPr lang="en-US" sz="5750" spc="-175" dirty="0"/>
              <a:t>Families</a:t>
            </a:r>
            <a:r>
              <a:rPr sz="5750" spc="-175" dirty="0"/>
              <a:t> </a:t>
            </a:r>
            <a:r>
              <a:rPr sz="5750" spc="-30" dirty="0"/>
              <a:t>to </a:t>
            </a:r>
            <a:r>
              <a:rPr sz="5750" spc="-20" dirty="0"/>
              <a:t>Save </a:t>
            </a:r>
            <a:r>
              <a:rPr sz="5750" spc="-15" dirty="0"/>
              <a:t>for </a:t>
            </a:r>
            <a:r>
              <a:rPr sz="5750" spc="-75" dirty="0"/>
              <a:t>Tuition </a:t>
            </a:r>
            <a:r>
              <a:rPr sz="5750" spc="-5" dirty="0"/>
              <a:t>Plus </a:t>
            </a:r>
            <a:r>
              <a:rPr sz="5750" spc="-10" dirty="0"/>
              <a:t>Other</a:t>
            </a:r>
            <a:r>
              <a:rPr sz="5750" spc="95" dirty="0"/>
              <a:t> </a:t>
            </a:r>
            <a:r>
              <a:rPr sz="5750" spc="-40" dirty="0"/>
              <a:t>Expenses</a:t>
            </a:r>
            <a:endParaRPr sz="5750" dirty="0"/>
          </a:p>
        </p:txBody>
      </p:sp>
      <p:sp>
        <p:nvSpPr>
          <p:cNvPr id="3" name="object 3"/>
          <p:cNvSpPr/>
          <p:nvPr/>
        </p:nvSpPr>
        <p:spPr>
          <a:xfrm>
            <a:off x="6172200" y="2630487"/>
            <a:ext cx="0" cy="3883025"/>
          </a:xfrm>
          <a:custGeom>
            <a:avLst/>
            <a:gdLst/>
            <a:ahLst/>
            <a:cxnLst/>
            <a:rect l="l" t="t" r="r" b="b"/>
            <a:pathLst>
              <a:path h="3883025">
                <a:moveTo>
                  <a:pt x="0" y="0"/>
                </a:moveTo>
                <a:lnTo>
                  <a:pt x="0" y="3882631"/>
                </a:lnTo>
              </a:path>
            </a:pathLst>
          </a:custGeom>
          <a:ln w="25400">
            <a:solidFill>
              <a:srgbClr val="707272"/>
            </a:solidFill>
            <a:prstDash val="dot"/>
          </a:ln>
        </p:spPr>
        <p:txBody>
          <a:bodyPr wrap="square" lIns="0" tIns="0" rIns="0" bIns="0" rtlCol="0"/>
          <a:lstStyle/>
          <a:p>
            <a:endParaRPr/>
          </a:p>
        </p:txBody>
      </p:sp>
      <p:sp>
        <p:nvSpPr>
          <p:cNvPr id="4" name="object 4"/>
          <p:cNvSpPr/>
          <p:nvPr/>
        </p:nvSpPr>
        <p:spPr>
          <a:xfrm>
            <a:off x="6400800" y="2575051"/>
            <a:ext cx="0" cy="0"/>
          </a:xfrm>
          <a:custGeom>
            <a:avLst/>
            <a:gdLst/>
            <a:ahLst/>
            <a:cxnLst/>
            <a:rect l="l" t="t" r="r" b="b"/>
            <a:pathLst>
              <a:path>
                <a:moveTo>
                  <a:pt x="0" y="0"/>
                </a:moveTo>
                <a:lnTo>
                  <a:pt x="0" y="0"/>
                </a:lnTo>
              </a:path>
            </a:pathLst>
          </a:custGeom>
          <a:ln w="25400">
            <a:solidFill>
              <a:srgbClr val="707272"/>
            </a:solidFill>
          </a:ln>
        </p:spPr>
        <p:txBody>
          <a:bodyPr wrap="square" lIns="0" tIns="0" rIns="0" bIns="0" rtlCol="0"/>
          <a:lstStyle/>
          <a:p>
            <a:endParaRPr/>
          </a:p>
        </p:txBody>
      </p:sp>
      <p:sp>
        <p:nvSpPr>
          <p:cNvPr id="5" name="object 5"/>
          <p:cNvSpPr/>
          <p:nvPr/>
        </p:nvSpPr>
        <p:spPr>
          <a:xfrm>
            <a:off x="6400800" y="6573011"/>
            <a:ext cx="0" cy="0"/>
          </a:xfrm>
          <a:custGeom>
            <a:avLst/>
            <a:gdLst/>
            <a:ahLst/>
            <a:cxnLst/>
            <a:rect l="l" t="t" r="r" b="b"/>
            <a:pathLst>
              <a:path>
                <a:moveTo>
                  <a:pt x="0" y="0"/>
                </a:moveTo>
                <a:lnTo>
                  <a:pt x="0" y="0"/>
                </a:lnTo>
              </a:path>
            </a:pathLst>
          </a:custGeom>
          <a:ln w="25400">
            <a:solidFill>
              <a:srgbClr val="707272"/>
            </a:solidFill>
          </a:ln>
        </p:spPr>
        <p:txBody>
          <a:bodyPr wrap="square" lIns="0" tIns="0" rIns="0" bIns="0" rtlCol="0"/>
          <a:lstStyle/>
          <a:p>
            <a:endParaRPr/>
          </a:p>
        </p:txBody>
      </p:sp>
      <p:sp>
        <p:nvSpPr>
          <p:cNvPr id="6" name="object 6"/>
          <p:cNvSpPr txBox="1"/>
          <p:nvPr/>
        </p:nvSpPr>
        <p:spPr>
          <a:xfrm>
            <a:off x="1742367" y="5002503"/>
            <a:ext cx="3234690" cy="1273938"/>
          </a:xfrm>
          <a:prstGeom prst="rect">
            <a:avLst/>
          </a:prstGeom>
        </p:spPr>
        <p:txBody>
          <a:bodyPr vert="horz" wrap="square" lIns="0" tIns="147955" rIns="0" bIns="0" rtlCol="0">
            <a:spAutoFit/>
          </a:bodyPr>
          <a:lstStyle/>
          <a:p>
            <a:pPr algn="ctr">
              <a:lnSpc>
                <a:spcPct val="100000"/>
              </a:lnSpc>
              <a:spcBef>
                <a:spcPts val="1165"/>
              </a:spcBef>
            </a:pPr>
            <a:r>
              <a:rPr sz="2600" b="1" dirty="0">
                <a:solidFill>
                  <a:srgbClr val="CC3447"/>
                </a:solidFill>
                <a:latin typeface="Open Sans"/>
                <a:cs typeface="Open Sans"/>
              </a:rPr>
              <a:t>529 PREPAID</a:t>
            </a:r>
            <a:r>
              <a:rPr sz="2600" b="1" spc="-100" dirty="0">
                <a:solidFill>
                  <a:srgbClr val="CC3447"/>
                </a:solidFill>
                <a:latin typeface="Open Sans"/>
                <a:cs typeface="Open Sans"/>
              </a:rPr>
              <a:t> </a:t>
            </a:r>
            <a:r>
              <a:rPr sz="2600" b="1" dirty="0">
                <a:solidFill>
                  <a:srgbClr val="CC3447"/>
                </a:solidFill>
                <a:latin typeface="Open Sans"/>
                <a:cs typeface="Open Sans"/>
              </a:rPr>
              <a:t>PLANS</a:t>
            </a:r>
            <a:endParaRPr sz="2600" dirty="0">
              <a:latin typeface="Open Sans"/>
              <a:cs typeface="Open Sans"/>
            </a:endParaRPr>
          </a:p>
          <a:p>
            <a:pPr marL="24765" marR="17145" indent="-1270" algn="ctr">
              <a:lnSpc>
                <a:spcPct val="120800"/>
              </a:lnSpc>
              <a:spcBef>
                <a:spcPts val="295"/>
              </a:spcBef>
            </a:pPr>
            <a:r>
              <a:rPr sz="1800" spc="-5" dirty="0">
                <a:solidFill>
                  <a:srgbClr val="CC3447"/>
                </a:solidFill>
                <a:latin typeface="Open Sans"/>
                <a:cs typeface="Open Sans"/>
              </a:rPr>
              <a:t>Tuition </a:t>
            </a:r>
            <a:r>
              <a:rPr sz="1800" dirty="0">
                <a:solidFill>
                  <a:srgbClr val="CC3447"/>
                </a:solidFill>
                <a:latin typeface="Open Sans"/>
                <a:cs typeface="Open Sans"/>
              </a:rPr>
              <a:t>And Most </a:t>
            </a:r>
            <a:r>
              <a:rPr sz="1800" spc="-5" dirty="0">
                <a:solidFill>
                  <a:srgbClr val="CC3447"/>
                </a:solidFill>
                <a:latin typeface="Open Sans"/>
                <a:cs typeface="Open Sans"/>
              </a:rPr>
              <a:t>Fees  </a:t>
            </a:r>
            <a:endParaRPr lang="en-US" sz="1800" spc="-5" dirty="0">
              <a:solidFill>
                <a:srgbClr val="CC3447"/>
              </a:solidFill>
              <a:latin typeface="Open Sans"/>
              <a:cs typeface="Open Sans"/>
            </a:endParaRPr>
          </a:p>
          <a:p>
            <a:pPr marL="24765" marR="17145" indent="-1270" algn="ctr">
              <a:lnSpc>
                <a:spcPct val="120800"/>
              </a:lnSpc>
              <a:spcBef>
                <a:spcPts val="295"/>
              </a:spcBef>
            </a:pPr>
            <a:r>
              <a:rPr sz="1800" dirty="0">
                <a:solidFill>
                  <a:srgbClr val="CC3447"/>
                </a:solidFill>
                <a:latin typeface="Open Sans"/>
                <a:cs typeface="Open Sans"/>
              </a:rPr>
              <a:t>Optional Dormitory </a:t>
            </a:r>
            <a:r>
              <a:rPr sz="1800" spc="-5" dirty="0">
                <a:solidFill>
                  <a:srgbClr val="CC3447"/>
                </a:solidFill>
                <a:latin typeface="Open Sans"/>
                <a:cs typeface="Open Sans"/>
              </a:rPr>
              <a:t>Plans</a:t>
            </a:r>
            <a:r>
              <a:rPr sz="1800" spc="-95" dirty="0">
                <a:solidFill>
                  <a:srgbClr val="CC3447"/>
                </a:solidFill>
                <a:latin typeface="Open Sans"/>
                <a:cs typeface="Open Sans"/>
              </a:rPr>
              <a:t> </a:t>
            </a:r>
            <a:r>
              <a:rPr sz="1800" dirty="0">
                <a:solidFill>
                  <a:srgbClr val="CC3447"/>
                </a:solidFill>
                <a:latin typeface="Open Sans"/>
                <a:cs typeface="Open Sans"/>
              </a:rPr>
              <a:t>too!</a:t>
            </a:r>
            <a:endParaRPr sz="1800" dirty="0">
              <a:latin typeface="Open Sans"/>
              <a:cs typeface="Open Sans"/>
            </a:endParaRPr>
          </a:p>
        </p:txBody>
      </p:sp>
      <p:sp>
        <p:nvSpPr>
          <p:cNvPr id="7" name="object 7"/>
          <p:cNvSpPr/>
          <p:nvPr/>
        </p:nvSpPr>
        <p:spPr>
          <a:xfrm>
            <a:off x="2421254" y="3095416"/>
            <a:ext cx="1875789" cy="1875789"/>
          </a:xfrm>
          <a:custGeom>
            <a:avLst/>
            <a:gdLst/>
            <a:ahLst/>
            <a:cxnLst/>
            <a:rect l="l" t="t" r="r" b="b"/>
            <a:pathLst>
              <a:path w="1875789" h="1875789">
                <a:moveTo>
                  <a:pt x="937894" y="0"/>
                </a:moveTo>
                <a:lnTo>
                  <a:pt x="889631" y="1220"/>
                </a:lnTo>
                <a:lnTo>
                  <a:pt x="842001" y="4842"/>
                </a:lnTo>
                <a:lnTo>
                  <a:pt x="795063" y="10806"/>
                </a:lnTo>
                <a:lnTo>
                  <a:pt x="748877" y="19054"/>
                </a:lnTo>
                <a:lnTo>
                  <a:pt x="703501" y="29526"/>
                </a:lnTo>
                <a:lnTo>
                  <a:pt x="658994" y="42164"/>
                </a:lnTo>
                <a:lnTo>
                  <a:pt x="615416" y="56909"/>
                </a:lnTo>
                <a:lnTo>
                  <a:pt x="572825" y="73702"/>
                </a:lnTo>
                <a:lnTo>
                  <a:pt x="531279" y="92484"/>
                </a:lnTo>
                <a:lnTo>
                  <a:pt x="490839" y="113196"/>
                </a:lnTo>
                <a:lnTo>
                  <a:pt x="451563" y="135779"/>
                </a:lnTo>
                <a:lnTo>
                  <a:pt x="413510" y="160174"/>
                </a:lnTo>
                <a:lnTo>
                  <a:pt x="376738" y="186322"/>
                </a:lnTo>
                <a:lnTo>
                  <a:pt x="341307" y="214165"/>
                </a:lnTo>
                <a:lnTo>
                  <a:pt x="307276" y="243643"/>
                </a:lnTo>
                <a:lnTo>
                  <a:pt x="274704" y="274697"/>
                </a:lnTo>
                <a:lnTo>
                  <a:pt x="243649" y="307269"/>
                </a:lnTo>
                <a:lnTo>
                  <a:pt x="214170" y="341300"/>
                </a:lnTo>
                <a:lnTo>
                  <a:pt x="186327" y="376730"/>
                </a:lnTo>
                <a:lnTo>
                  <a:pt x="160178" y="413501"/>
                </a:lnTo>
                <a:lnTo>
                  <a:pt x="135782" y="451554"/>
                </a:lnTo>
                <a:lnTo>
                  <a:pt x="113199" y="490830"/>
                </a:lnTo>
                <a:lnTo>
                  <a:pt x="92487" y="531269"/>
                </a:lnTo>
                <a:lnTo>
                  <a:pt x="73704" y="572814"/>
                </a:lnTo>
                <a:lnTo>
                  <a:pt x="56911" y="615405"/>
                </a:lnTo>
                <a:lnTo>
                  <a:pt x="42166" y="658983"/>
                </a:lnTo>
                <a:lnTo>
                  <a:pt x="29527" y="703489"/>
                </a:lnTo>
                <a:lnTo>
                  <a:pt x="19054" y="748865"/>
                </a:lnTo>
                <a:lnTo>
                  <a:pt x="10806" y="795051"/>
                </a:lnTo>
                <a:lnTo>
                  <a:pt x="4842" y="841988"/>
                </a:lnTo>
                <a:lnTo>
                  <a:pt x="1220" y="889618"/>
                </a:lnTo>
                <a:lnTo>
                  <a:pt x="0" y="937882"/>
                </a:lnTo>
                <a:lnTo>
                  <a:pt x="1220" y="986145"/>
                </a:lnTo>
                <a:lnTo>
                  <a:pt x="4842" y="1033776"/>
                </a:lnTo>
                <a:lnTo>
                  <a:pt x="10806" y="1080713"/>
                </a:lnTo>
                <a:lnTo>
                  <a:pt x="19054" y="1126900"/>
                </a:lnTo>
                <a:lnTo>
                  <a:pt x="29527" y="1172275"/>
                </a:lnTo>
                <a:lnTo>
                  <a:pt x="42166" y="1216782"/>
                </a:lnTo>
                <a:lnTo>
                  <a:pt x="56911" y="1260360"/>
                </a:lnTo>
                <a:lnTo>
                  <a:pt x="73704" y="1302952"/>
                </a:lnTo>
                <a:lnTo>
                  <a:pt x="92487" y="1344497"/>
                </a:lnTo>
                <a:lnTo>
                  <a:pt x="113199" y="1384937"/>
                </a:lnTo>
                <a:lnTo>
                  <a:pt x="135782" y="1424213"/>
                </a:lnTo>
                <a:lnTo>
                  <a:pt x="160178" y="1462267"/>
                </a:lnTo>
                <a:lnTo>
                  <a:pt x="186327" y="1499038"/>
                </a:lnTo>
                <a:lnTo>
                  <a:pt x="214170" y="1534469"/>
                </a:lnTo>
                <a:lnTo>
                  <a:pt x="243649" y="1568500"/>
                </a:lnTo>
                <a:lnTo>
                  <a:pt x="274704" y="1601073"/>
                </a:lnTo>
                <a:lnTo>
                  <a:pt x="307276" y="1632128"/>
                </a:lnTo>
                <a:lnTo>
                  <a:pt x="341307" y="1661606"/>
                </a:lnTo>
                <a:lnTo>
                  <a:pt x="376738" y="1689449"/>
                </a:lnTo>
                <a:lnTo>
                  <a:pt x="413510" y="1715598"/>
                </a:lnTo>
                <a:lnTo>
                  <a:pt x="451563" y="1739994"/>
                </a:lnTo>
                <a:lnTo>
                  <a:pt x="490839" y="1762577"/>
                </a:lnTo>
                <a:lnTo>
                  <a:pt x="531279" y="1783290"/>
                </a:lnTo>
                <a:lnTo>
                  <a:pt x="572825" y="1802072"/>
                </a:lnTo>
                <a:lnTo>
                  <a:pt x="615416" y="1818865"/>
                </a:lnTo>
                <a:lnTo>
                  <a:pt x="658994" y="1833611"/>
                </a:lnTo>
                <a:lnTo>
                  <a:pt x="703501" y="1846249"/>
                </a:lnTo>
                <a:lnTo>
                  <a:pt x="748877" y="1856722"/>
                </a:lnTo>
                <a:lnTo>
                  <a:pt x="795063" y="1864970"/>
                </a:lnTo>
                <a:lnTo>
                  <a:pt x="842001" y="1870935"/>
                </a:lnTo>
                <a:lnTo>
                  <a:pt x="889631" y="1874556"/>
                </a:lnTo>
                <a:lnTo>
                  <a:pt x="937894" y="1875777"/>
                </a:lnTo>
                <a:lnTo>
                  <a:pt x="986158" y="1874556"/>
                </a:lnTo>
                <a:lnTo>
                  <a:pt x="1033788" y="1870935"/>
                </a:lnTo>
                <a:lnTo>
                  <a:pt x="1080726" y="1864970"/>
                </a:lnTo>
                <a:lnTo>
                  <a:pt x="1126912" y="1856722"/>
                </a:lnTo>
                <a:lnTo>
                  <a:pt x="1172288" y="1846249"/>
                </a:lnTo>
                <a:lnTo>
                  <a:pt x="1216795" y="1833611"/>
                </a:lnTo>
                <a:lnTo>
                  <a:pt x="1260373" y="1818865"/>
                </a:lnTo>
                <a:lnTo>
                  <a:pt x="1302964" y="1802072"/>
                </a:lnTo>
                <a:lnTo>
                  <a:pt x="1344510" y="1783290"/>
                </a:lnTo>
                <a:lnTo>
                  <a:pt x="1384950" y="1762577"/>
                </a:lnTo>
                <a:lnTo>
                  <a:pt x="1424226" y="1739994"/>
                </a:lnTo>
                <a:lnTo>
                  <a:pt x="1462279" y="1715598"/>
                </a:lnTo>
                <a:lnTo>
                  <a:pt x="1499051" y="1689449"/>
                </a:lnTo>
                <a:lnTo>
                  <a:pt x="1534482" y="1661606"/>
                </a:lnTo>
                <a:lnTo>
                  <a:pt x="1568513" y="1632128"/>
                </a:lnTo>
                <a:lnTo>
                  <a:pt x="1601085" y="1601073"/>
                </a:lnTo>
                <a:lnTo>
                  <a:pt x="1632140" y="1568500"/>
                </a:lnTo>
                <a:lnTo>
                  <a:pt x="1661619" y="1534469"/>
                </a:lnTo>
                <a:lnTo>
                  <a:pt x="1689462" y="1499038"/>
                </a:lnTo>
                <a:lnTo>
                  <a:pt x="1715611" y="1462267"/>
                </a:lnTo>
                <a:lnTo>
                  <a:pt x="1740007" y="1424213"/>
                </a:lnTo>
                <a:lnTo>
                  <a:pt x="1762590" y="1384937"/>
                </a:lnTo>
                <a:lnTo>
                  <a:pt x="1783302" y="1344497"/>
                </a:lnTo>
                <a:lnTo>
                  <a:pt x="1802085" y="1302952"/>
                </a:lnTo>
                <a:lnTo>
                  <a:pt x="1818878" y="1260360"/>
                </a:lnTo>
                <a:lnTo>
                  <a:pt x="1833623" y="1216782"/>
                </a:lnTo>
                <a:lnTo>
                  <a:pt x="1846262" y="1172275"/>
                </a:lnTo>
                <a:lnTo>
                  <a:pt x="1856735" y="1126900"/>
                </a:lnTo>
                <a:lnTo>
                  <a:pt x="1864983" y="1080713"/>
                </a:lnTo>
                <a:lnTo>
                  <a:pt x="1870947" y="1033776"/>
                </a:lnTo>
                <a:lnTo>
                  <a:pt x="1874569" y="986145"/>
                </a:lnTo>
                <a:lnTo>
                  <a:pt x="1875789" y="937882"/>
                </a:lnTo>
                <a:lnTo>
                  <a:pt x="1874569" y="889618"/>
                </a:lnTo>
                <a:lnTo>
                  <a:pt x="1870947" y="841988"/>
                </a:lnTo>
                <a:lnTo>
                  <a:pt x="1864983" y="795051"/>
                </a:lnTo>
                <a:lnTo>
                  <a:pt x="1856735" y="748865"/>
                </a:lnTo>
                <a:lnTo>
                  <a:pt x="1846262" y="703489"/>
                </a:lnTo>
                <a:lnTo>
                  <a:pt x="1833623" y="658983"/>
                </a:lnTo>
                <a:lnTo>
                  <a:pt x="1818878" y="615405"/>
                </a:lnTo>
                <a:lnTo>
                  <a:pt x="1802085" y="572814"/>
                </a:lnTo>
                <a:lnTo>
                  <a:pt x="1783302" y="531269"/>
                </a:lnTo>
                <a:lnTo>
                  <a:pt x="1762590" y="490830"/>
                </a:lnTo>
                <a:lnTo>
                  <a:pt x="1740007" y="451554"/>
                </a:lnTo>
                <a:lnTo>
                  <a:pt x="1715611" y="413501"/>
                </a:lnTo>
                <a:lnTo>
                  <a:pt x="1689462" y="376730"/>
                </a:lnTo>
                <a:lnTo>
                  <a:pt x="1661619" y="341300"/>
                </a:lnTo>
                <a:lnTo>
                  <a:pt x="1632140" y="307269"/>
                </a:lnTo>
                <a:lnTo>
                  <a:pt x="1601085" y="274697"/>
                </a:lnTo>
                <a:lnTo>
                  <a:pt x="1568513" y="243643"/>
                </a:lnTo>
                <a:lnTo>
                  <a:pt x="1534482" y="214165"/>
                </a:lnTo>
                <a:lnTo>
                  <a:pt x="1499051" y="186322"/>
                </a:lnTo>
                <a:lnTo>
                  <a:pt x="1462279" y="160174"/>
                </a:lnTo>
                <a:lnTo>
                  <a:pt x="1424226" y="135779"/>
                </a:lnTo>
                <a:lnTo>
                  <a:pt x="1384950" y="113196"/>
                </a:lnTo>
                <a:lnTo>
                  <a:pt x="1344510" y="92484"/>
                </a:lnTo>
                <a:lnTo>
                  <a:pt x="1302964" y="73702"/>
                </a:lnTo>
                <a:lnTo>
                  <a:pt x="1260373" y="56909"/>
                </a:lnTo>
                <a:lnTo>
                  <a:pt x="1216795" y="42164"/>
                </a:lnTo>
                <a:lnTo>
                  <a:pt x="1172288" y="29526"/>
                </a:lnTo>
                <a:lnTo>
                  <a:pt x="1126912" y="19054"/>
                </a:lnTo>
                <a:lnTo>
                  <a:pt x="1080726" y="10806"/>
                </a:lnTo>
                <a:lnTo>
                  <a:pt x="1033788" y="4842"/>
                </a:lnTo>
                <a:lnTo>
                  <a:pt x="986158" y="1220"/>
                </a:lnTo>
                <a:lnTo>
                  <a:pt x="937894" y="0"/>
                </a:lnTo>
                <a:close/>
              </a:path>
            </a:pathLst>
          </a:custGeom>
          <a:solidFill>
            <a:srgbClr val="CC3447"/>
          </a:solidFill>
        </p:spPr>
        <p:txBody>
          <a:bodyPr wrap="square" lIns="0" tIns="0" rIns="0" bIns="0" rtlCol="0"/>
          <a:lstStyle/>
          <a:p>
            <a:endParaRPr/>
          </a:p>
        </p:txBody>
      </p:sp>
      <p:sp>
        <p:nvSpPr>
          <p:cNvPr id="8" name="object 8"/>
          <p:cNvSpPr/>
          <p:nvPr/>
        </p:nvSpPr>
        <p:spPr>
          <a:xfrm>
            <a:off x="2664536" y="3611148"/>
            <a:ext cx="1389380" cy="844550"/>
          </a:xfrm>
          <a:custGeom>
            <a:avLst/>
            <a:gdLst/>
            <a:ahLst/>
            <a:cxnLst/>
            <a:rect l="l" t="t" r="r" b="b"/>
            <a:pathLst>
              <a:path w="1389379" h="844550">
                <a:moveTo>
                  <a:pt x="1240482" y="301002"/>
                </a:moveTo>
                <a:lnTo>
                  <a:pt x="1190863" y="301002"/>
                </a:lnTo>
                <a:lnTo>
                  <a:pt x="1190863" y="645464"/>
                </a:lnTo>
                <a:lnTo>
                  <a:pt x="1182196" y="647021"/>
                </a:lnTo>
                <a:lnTo>
                  <a:pt x="1174817" y="651343"/>
                </a:lnTo>
                <a:lnTo>
                  <a:pt x="1169343" y="657910"/>
                </a:lnTo>
                <a:lnTo>
                  <a:pt x="1166390" y="666203"/>
                </a:lnTo>
                <a:lnTo>
                  <a:pt x="1141574" y="815073"/>
                </a:lnTo>
                <a:lnTo>
                  <a:pt x="1141913" y="824924"/>
                </a:lnTo>
                <a:lnTo>
                  <a:pt x="1164688" y="843965"/>
                </a:lnTo>
                <a:lnTo>
                  <a:pt x="1265298" y="843965"/>
                </a:lnTo>
                <a:lnTo>
                  <a:pt x="1274954" y="842015"/>
                </a:lnTo>
                <a:lnTo>
                  <a:pt x="1282838" y="836696"/>
                </a:lnTo>
                <a:lnTo>
                  <a:pt x="1288153" y="828808"/>
                </a:lnTo>
                <a:lnTo>
                  <a:pt x="1290101" y="819150"/>
                </a:lnTo>
                <a:lnTo>
                  <a:pt x="1289987" y="816419"/>
                </a:lnTo>
                <a:lnTo>
                  <a:pt x="1286306" y="794334"/>
                </a:lnTo>
                <a:lnTo>
                  <a:pt x="1195346" y="794334"/>
                </a:lnTo>
                <a:lnTo>
                  <a:pt x="1211869" y="695083"/>
                </a:lnTo>
                <a:lnTo>
                  <a:pt x="1269767" y="695083"/>
                </a:lnTo>
                <a:lnTo>
                  <a:pt x="1264955" y="666203"/>
                </a:lnTo>
                <a:lnTo>
                  <a:pt x="1262003" y="657910"/>
                </a:lnTo>
                <a:lnTo>
                  <a:pt x="1256529" y="651343"/>
                </a:lnTo>
                <a:lnTo>
                  <a:pt x="1249149" y="647021"/>
                </a:lnTo>
                <a:lnTo>
                  <a:pt x="1240482" y="645464"/>
                </a:lnTo>
                <a:lnTo>
                  <a:pt x="1240482" y="301002"/>
                </a:lnTo>
                <a:close/>
              </a:path>
              <a:path w="1389379" h="844550">
                <a:moveTo>
                  <a:pt x="697062" y="0"/>
                </a:moveTo>
                <a:lnTo>
                  <a:pt x="692160" y="0"/>
                </a:lnTo>
                <a:lnTo>
                  <a:pt x="17624" y="199859"/>
                </a:lnTo>
                <a:lnTo>
                  <a:pt x="8920" y="204468"/>
                </a:lnTo>
                <a:lnTo>
                  <a:pt x="2865" y="211804"/>
                </a:lnTo>
                <a:lnTo>
                  <a:pt x="0" y="220878"/>
                </a:lnTo>
                <a:lnTo>
                  <a:pt x="862" y="230689"/>
                </a:lnTo>
                <a:lnTo>
                  <a:pt x="3248" y="238760"/>
                </a:lnTo>
                <a:lnTo>
                  <a:pt x="9560" y="245059"/>
                </a:lnTo>
                <a:lnTo>
                  <a:pt x="322424" y="337756"/>
                </a:lnTo>
                <a:lnTo>
                  <a:pt x="322424" y="670280"/>
                </a:lnTo>
                <a:lnTo>
                  <a:pt x="348739" y="720313"/>
                </a:lnTo>
                <a:lnTo>
                  <a:pt x="418614" y="757091"/>
                </a:lnTo>
                <a:lnTo>
                  <a:pt x="465636" y="770665"/>
                </a:lnTo>
                <a:lnTo>
                  <a:pt x="518447" y="781114"/>
                </a:lnTo>
                <a:lnTo>
                  <a:pt x="575346" y="788500"/>
                </a:lnTo>
                <a:lnTo>
                  <a:pt x="634634" y="792886"/>
                </a:lnTo>
                <a:lnTo>
                  <a:pt x="694611" y="794334"/>
                </a:lnTo>
                <a:lnTo>
                  <a:pt x="754587" y="792886"/>
                </a:lnTo>
                <a:lnTo>
                  <a:pt x="813875" y="788500"/>
                </a:lnTo>
                <a:lnTo>
                  <a:pt x="870775" y="781114"/>
                </a:lnTo>
                <a:lnTo>
                  <a:pt x="923586" y="770665"/>
                </a:lnTo>
                <a:lnTo>
                  <a:pt x="970607" y="757091"/>
                </a:lnTo>
                <a:lnTo>
                  <a:pt x="999794" y="744715"/>
                </a:lnTo>
                <a:lnTo>
                  <a:pt x="694611" y="744715"/>
                </a:lnTo>
                <a:lnTo>
                  <a:pt x="609735" y="741760"/>
                </a:lnTo>
                <a:lnTo>
                  <a:pt x="537597" y="733852"/>
                </a:lnTo>
                <a:lnTo>
                  <a:pt x="478313" y="722428"/>
                </a:lnTo>
                <a:lnTo>
                  <a:pt x="432001" y="708923"/>
                </a:lnTo>
                <a:lnTo>
                  <a:pt x="378755" y="681413"/>
                </a:lnTo>
                <a:lnTo>
                  <a:pt x="372056" y="670280"/>
                </a:lnTo>
                <a:lnTo>
                  <a:pt x="372056" y="352463"/>
                </a:lnTo>
                <a:lnTo>
                  <a:pt x="546831" y="352463"/>
                </a:lnTo>
                <a:lnTo>
                  <a:pt x="354289" y="295376"/>
                </a:lnTo>
                <a:lnTo>
                  <a:pt x="354017" y="295363"/>
                </a:lnTo>
                <a:lnTo>
                  <a:pt x="112049" y="223659"/>
                </a:lnTo>
                <a:lnTo>
                  <a:pt x="694611" y="51041"/>
                </a:lnTo>
                <a:lnTo>
                  <a:pt x="869328" y="51041"/>
                </a:lnTo>
                <a:lnTo>
                  <a:pt x="697062" y="0"/>
                </a:lnTo>
                <a:close/>
              </a:path>
              <a:path w="1389379" h="844550">
                <a:moveTo>
                  <a:pt x="1269767" y="695083"/>
                </a:moveTo>
                <a:lnTo>
                  <a:pt x="1219476" y="695083"/>
                </a:lnTo>
                <a:lnTo>
                  <a:pt x="1235999" y="794334"/>
                </a:lnTo>
                <a:lnTo>
                  <a:pt x="1286306" y="794334"/>
                </a:lnTo>
                <a:lnTo>
                  <a:pt x="1269767" y="695083"/>
                </a:lnTo>
                <a:close/>
              </a:path>
              <a:path w="1389379" h="844550">
                <a:moveTo>
                  <a:pt x="1066797" y="352463"/>
                </a:moveTo>
                <a:lnTo>
                  <a:pt x="1017178" y="352463"/>
                </a:lnTo>
                <a:lnTo>
                  <a:pt x="1017178" y="670280"/>
                </a:lnTo>
                <a:lnTo>
                  <a:pt x="1010478" y="681413"/>
                </a:lnTo>
                <a:lnTo>
                  <a:pt x="957228" y="708923"/>
                </a:lnTo>
                <a:lnTo>
                  <a:pt x="910913" y="722428"/>
                </a:lnTo>
                <a:lnTo>
                  <a:pt x="851627" y="733852"/>
                </a:lnTo>
                <a:lnTo>
                  <a:pt x="779487" y="741760"/>
                </a:lnTo>
                <a:lnTo>
                  <a:pt x="694611" y="744715"/>
                </a:lnTo>
                <a:lnTo>
                  <a:pt x="999794" y="744715"/>
                </a:lnTo>
                <a:lnTo>
                  <a:pt x="1010140" y="740328"/>
                </a:lnTo>
                <a:lnTo>
                  <a:pt x="1040482" y="720313"/>
                </a:lnTo>
                <a:lnTo>
                  <a:pt x="1059935" y="696985"/>
                </a:lnTo>
                <a:lnTo>
                  <a:pt x="1066797" y="670280"/>
                </a:lnTo>
                <a:lnTo>
                  <a:pt x="1066797" y="352463"/>
                </a:lnTo>
                <a:close/>
              </a:path>
              <a:path w="1389379" h="844550">
                <a:moveTo>
                  <a:pt x="546831" y="352463"/>
                </a:moveTo>
                <a:lnTo>
                  <a:pt x="372056" y="352463"/>
                </a:lnTo>
                <a:lnTo>
                  <a:pt x="692160" y="447306"/>
                </a:lnTo>
                <a:lnTo>
                  <a:pt x="697062" y="447306"/>
                </a:lnTo>
                <a:lnTo>
                  <a:pt x="869294" y="396278"/>
                </a:lnTo>
                <a:lnTo>
                  <a:pt x="694611" y="396278"/>
                </a:lnTo>
                <a:lnTo>
                  <a:pt x="546831" y="352463"/>
                </a:lnTo>
                <a:close/>
              </a:path>
              <a:path w="1389379" h="844550">
                <a:moveTo>
                  <a:pt x="696706" y="198932"/>
                </a:moveTo>
                <a:lnTo>
                  <a:pt x="686895" y="199813"/>
                </a:lnTo>
                <a:lnTo>
                  <a:pt x="678472" y="204233"/>
                </a:lnTo>
                <a:lnTo>
                  <a:pt x="672321" y="211489"/>
                </a:lnTo>
                <a:lnTo>
                  <a:pt x="669325" y="220878"/>
                </a:lnTo>
                <a:lnTo>
                  <a:pt x="670200" y="230689"/>
                </a:lnTo>
                <a:lnTo>
                  <a:pt x="674619" y="239112"/>
                </a:lnTo>
                <a:lnTo>
                  <a:pt x="681875" y="245263"/>
                </a:lnTo>
                <a:lnTo>
                  <a:pt x="691258" y="248259"/>
                </a:lnTo>
                <a:lnTo>
                  <a:pt x="1082240" y="281419"/>
                </a:lnTo>
                <a:lnTo>
                  <a:pt x="1035174" y="295363"/>
                </a:lnTo>
                <a:lnTo>
                  <a:pt x="1034890" y="295376"/>
                </a:lnTo>
                <a:lnTo>
                  <a:pt x="694611" y="396278"/>
                </a:lnTo>
                <a:lnTo>
                  <a:pt x="869294" y="396278"/>
                </a:lnTo>
                <a:lnTo>
                  <a:pt x="1017178" y="352463"/>
                </a:lnTo>
                <a:lnTo>
                  <a:pt x="1066797" y="352463"/>
                </a:lnTo>
                <a:lnTo>
                  <a:pt x="1066797" y="337756"/>
                </a:lnTo>
                <a:lnTo>
                  <a:pt x="1190863" y="301002"/>
                </a:lnTo>
                <a:lnTo>
                  <a:pt x="1240482" y="301002"/>
                </a:lnTo>
                <a:lnTo>
                  <a:pt x="1240482" y="286296"/>
                </a:lnTo>
                <a:lnTo>
                  <a:pt x="1371597" y="247446"/>
                </a:lnTo>
                <a:lnTo>
                  <a:pt x="1380308" y="242839"/>
                </a:lnTo>
                <a:lnTo>
                  <a:pt x="1380426" y="242697"/>
                </a:lnTo>
                <a:lnTo>
                  <a:pt x="1212910" y="242697"/>
                </a:lnTo>
                <a:lnTo>
                  <a:pt x="696706" y="198932"/>
                </a:lnTo>
                <a:close/>
              </a:path>
              <a:path w="1389379" h="844550">
                <a:moveTo>
                  <a:pt x="869328" y="51041"/>
                </a:moveTo>
                <a:lnTo>
                  <a:pt x="694611" y="51041"/>
                </a:lnTo>
                <a:lnTo>
                  <a:pt x="1277210" y="223659"/>
                </a:lnTo>
                <a:lnTo>
                  <a:pt x="1212910" y="242697"/>
                </a:lnTo>
                <a:lnTo>
                  <a:pt x="1380426" y="242697"/>
                </a:lnTo>
                <a:lnTo>
                  <a:pt x="1386365" y="235507"/>
                </a:lnTo>
                <a:lnTo>
                  <a:pt x="1389229" y="226438"/>
                </a:lnTo>
                <a:lnTo>
                  <a:pt x="1388361" y="216623"/>
                </a:lnTo>
                <a:lnTo>
                  <a:pt x="1385973" y="208559"/>
                </a:lnTo>
                <a:lnTo>
                  <a:pt x="1379661" y="202247"/>
                </a:lnTo>
                <a:lnTo>
                  <a:pt x="869328" y="51041"/>
                </a:lnTo>
                <a:close/>
              </a:path>
            </a:pathLst>
          </a:custGeom>
          <a:solidFill>
            <a:srgbClr val="FFFFFF"/>
          </a:solidFill>
        </p:spPr>
        <p:txBody>
          <a:bodyPr wrap="square" lIns="0" tIns="0" rIns="0" bIns="0" rtlCol="0"/>
          <a:lstStyle/>
          <a:p>
            <a:endParaRPr/>
          </a:p>
        </p:txBody>
      </p:sp>
      <p:sp>
        <p:nvSpPr>
          <p:cNvPr id="9" name="object 9"/>
          <p:cNvSpPr txBox="1"/>
          <p:nvPr/>
        </p:nvSpPr>
        <p:spPr>
          <a:xfrm>
            <a:off x="7156529" y="4965814"/>
            <a:ext cx="4573905" cy="1256113"/>
          </a:xfrm>
          <a:prstGeom prst="rect">
            <a:avLst/>
          </a:prstGeom>
        </p:spPr>
        <p:txBody>
          <a:bodyPr vert="horz" wrap="square" lIns="0" tIns="184785" rIns="0" bIns="0" rtlCol="0">
            <a:spAutoFit/>
          </a:bodyPr>
          <a:lstStyle/>
          <a:p>
            <a:pPr algn="ctr">
              <a:lnSpc>
                <a:spcPct val="100000"/>
              </a:lnSpc>
              <a:spcBef>
                <a:spcPts val="1455"/>
              </a:spcBef>
            </a:pPr>
            <a:r>
              <a:rPr sz="2600" b="1" dirty="0">
                <a:solidFill>
                  <a:srgbClr val="EBA721"/>
                </a:solidFill>
                <a:latin typeface="Open Sans"/>
                <a:cs typeface="Open Sans"/>
              </a:rPr>
              <a:t>529 SAVINGS</a:t>
            </a:r>
            <a:r>
              <a:rPr sz="2600" b="1" spc="-25" dirty="0">
                <a:solidFill>
                  <a:srgbClr val="EBA721"/>
                </a:solidFill>
                <a:latin typeface="Open Sans"/>
                <a:cs typeface="Open Sans"/>
              </a:rPr>
              <a:t> </a:t>
            </a:r>
            <a:r>
              <a:rPr sz="2600" b="1" dirty="0">
                <a:solidFill>
                  <a:srgbClr val="EBA721"/>
                </a:solidFill>
                <a:latin typeface="Open Sans"/>
                <a:cs typeface="Open Sans"/>
              </a:rPr>
              <a:t>PLANS</a:t>
            </a:r>
            <a:endParaRPr sz="2600" dirty="0">
              <a:latin typeface="Open Sans"/>
              <a:cs typeface="Open Sans"/>
            </a:endParaRPr>
          </a:p>
          <a:p>
            <a:pPr algn="ctr">
              <a:lnSpc>
                <a:spcPct val="100000"/>
              </a:lnSpc>
              <a:spcBef>
                <a:spcPts val="940"/>
              </a:spcBef>
            </a:pPr>
            <a:r>
              <a:rPr lang="en-US" dirty="0">
                <a:solidFill>
                  <a:srgbClr val="EBA721"/>
                </a:solidFill>
                <a:latin typeface="Open Sans"/>
                <a:cs typeface="Open Sans"/>
              </a:rPr>
              <a:t>Tuition and other</a:t>
            </a:r>
            <a:r>
              <a:rPr sz="1800" dirty="0">
                <a:solidFill>
                  <a:srgbClr val="EBA721"/>
                </a:solidFill>
                <a:latin typeface="Open Sans"/>
                <a:cs typeface="Open Sans"/>
              </a:rPr>
              <a:t> Costs Associated With Higher</a:t>
            </a:r>
            <a:r>
              <a:rPr sz="1800" spc="-95" dirty="0">
                <a:solidFill>
                  <a:srgbClr val="EBA721"/>
                </a:solidFill>
                <a:latin typeface="Open Sans"/>
                <a:cs typeface="Open Sans"/>
              </a:rPr>
              <a:t> </a:t>
            </a:r>
            <a:r>
              <a:rPr sz="1800" spc="-5" dirty="0">
                <a:solidFill>
                  <a:srgbClr val="EBA721"/>
                </a:solidFill>
                <a:latin typeface="Open Sans"/>
                <a:cs typeface="Open Sans"/>
              </a:rPr>
              <a:t>Education</a:t>
            </a:r>
            <a:endParaRPr sz="1800" dirty="0">
              <a:latin typeface="Open Sans"/>
              <a:cs typeface="Open Sans"/>
            </a:endParaRPr>
          </a:p>
        </p:txBody>
      </p:sp>
      <p:sp>
        <p:nvSpPr>
          <p:cNvPr id="10" name="object 10"/>
          <p:cNvSpPr/>
          <p:nvPr/>
        </p:nvSpPr>
        <p:spPr>
          <a:xfrm>
            <a:off x="8504555" y="3095416"/>
            <a:ext cx="1875789" cy="1875789"/>
          </a:xfrm>
          <a:custGeom>
            <a:avLst/>
            <a:gdLst/>
            <a:ahLst/>
            <a:cxnLst/>
            <a:rect l="l" t="t" r="r" b="b"/>
            <a:pathLst>
              <a:path w="1875790" h="1875789">
                <a:moveTo>
                  <a:pt x="937895" y="0"/>
                </a:moveTo>
                <a:lnTo>
                  <a:pt x="889631" y="1220"/>
                </a:lnTo>
                <a:lnTo>
                  <a:pt x="842001" y="4842"/>
                </a:lnTo>
                <a:lnTo>
                  <a:pt x="795063" y="10806"/>
                </a:lnTo>
                <a:lnTo>
                  <a:pt x="748877" y="19054"/>
                </a:lnTo>
                <a:lnTo>
                  <a:pt x="703501" y="29526"/>
                </a:lnTo>
                <a:lnTo>
                  <a:pt x="658994" y="42164"/>
                </a:lnTo>
                <a:lnTo>
                  <a:pt x="615416" y="56909"/>
                </a:lnTo>
                <a:lnTo>
                  <a:pt x="572825" y="73702"/>
                </a:lnTo>
                <a:lnTo>
                  <a:pt x="531279" y="92484"/>
                </a:lnTo>
                <a:lnTo>
                  <a:pt x="490839" y="113196"/>
                </a:lnTo>
                <a:lnTo>
                  <a:pt x="451563" y="135779"/>
                </a:lnTo>
                <a:lnTo>
                  <a:pt x="413510" y="160174"/>
                </a:lnTo>
                <a:lnTo>
                  <a:pt x="376738" y="186322"/>
                </a:lnTo>
                <a:lnTo>
                  <a:pt x="341307" y="214165"/>
                </a:lnTo>
                <a:lnTo>
                  <a:pt x="307276" y="243643"/>
                </a:lnTo>
                <a:lnTo>
                  <a:pt x="274704" y="274697"/>
                </a:lnTo>
                <a:lnTo>
                  <a:pt x="243649" y="307269"/>
                </a:lnTo>
                <a:lnTo>
                  <a:pt x="214170" y="341300"/>
                </a:lnTo>
                <a:lnTo>
                  <a:pt x="186327" y="376730"/>
                </a:lnTo>
                <a:lnTo>
                  <a:pt x="160178" y="413501"/>
                </a:lnTo>
                <a:lnTo>
                  <a:pt x="135782" y="451554"/>
                </a:lnTo>
                <a:lnTo>
                  <a:pt x="113199" y="490830"/>
                </a:lnTo>
                <a:lnTo>
                  <a:pt x="92487" y="531269"/>
                </a:lnTo>
                <a:lnTo>
                  <a:pt x="73704" y="572814"/>
                </a:lnTo>
                <a:lnTo>
                  <a:pt x="56911" y="615405"/>
                </a:lnTo>
                <a:lnTo>
                  <a:pt x="42166" y="658983"/>
                </a:lnTo>
                <a:lnTo>
                  <a:pt x="29527" y="703489"/>
                </a:lnTo>
                <a:lnTo>
                  <a:pt x="19054" y="748865"/>
                </a:lnTo>
                <a:lnTo>
                  <a:pt x="10806" y="795051"/>
                </a:lnTo>
                <a:lnTo>
                  <a:pt x="4842" y="841988"/>
                </a:lnTo>
                <a:lnTo>
                  <a:pt x="1220" y="889618"/>
                </a:lnTo>
                <a:lnTo>
                  <a:pt x="0" y="937882"/>
                </a:lnTo>
                <a:lnTo>
                  <a:pt x="1220" y="986145"/>
                </a:lnTo>
                <a:lnTo>
                  <a:pt x="4842" y="1033776"/>
                </a:lnTo>
                <a:lnTo>
                  <a:pt x="10806" y="1080713"/>
                </a:lnTo>
                <a:lnTo>
                  <a:pt x="19054" y="1126900"/>
                </a:lnTo>
                <a:lnTo>
                  <a:pt x="29527" y="1172275"/>
                </a:lnTo>
                <a:lnTo>
                  <a:pt x="42166" y="1216782"/>
                </a:lnTo>
                <a:lnTo>
                  <a:pt x="56911" y="1260360"/>
                </a:lnTo>
                <a:lnTo>
                  <a:pt x="73704" y="1302952"/>
                </a:lnTo>
                <a:lnTo>
                  <a:pt x="92487" y="1344497"/>
                </a:lnTo>
                <a:lnTo>
                  <a:pt x="113199" y="1384937"/>
                </a:lnTo>
                <a:lnTo>
                  <a:pt x="135782" y="1424213"/>
                </a:lnTo>
                <a:lnTo>
                  <a:pt x="160178" y="1462267"/>
                </a:lnTo>
                <a:lnTo>
                  <a:pt x="186327" y="1499038"/>
                </a:lnTo>
                <a:lnTo>
                  <a:pt x="214170" y="1534469"/>
                </a:lnTo>
                <a:lnTo>
                  <a:pt x="243649" y="1568500"/>
                </a:lnTo>
                <a:lnTo>
                  <a:pt x="274704" y="1601073"/>
                </a:lnTo>
                <a:lnTo>
                  <a:pt x="307276" y="1632128"/>
                </a:lnTo>
                <a:lnTo>
                  <a:pt x="341307" y="1661606"/>
                </a:lnTo>
                <a:lnTo>
                  <a:pt x="376738" y="1689449"/>
                </a:lnTo>
                <a:lnTo>
                  <a:pt x="413510" y="1715598"/>
                </a:lnTo>
                <a:lnTo>
                  <a:pt x="451563" y="1739994"/>
                </a:lnTo>
                <a:lnTo>
                  <a:pt x="490839" y="1762577"/>
                </a:lnTo>
                <a:lnTo>
                  <a:pt x="531279" y="1783290"/>
                </a:lnTo>
                <a:lnTo>
                  <a:pt x="572825" y="1802072"/>
                </a:lnTo>
                <a:lnTo>
                  <a:pt x="615416" y="1818865"/>
                </a:lnTo>
                <a:lnTo>
                  <a:pt x="658994" y="1833611"/>
                </a:lnTo>
                <a:lnTo>
                  <a:pt x="703501" y="1846249"/>
                </a:lnTo>
                <a:lnTo>
                  <a:pt x="748877" y="1856722"/>
                </a:lnTo>
                <a:lnTo>
                  <a:pt x="795063" y="1864970"/>
                </a:lnTo>
                <a:lnTo>
                  <a:pt x="842001" y="1870935"/>
                </a:lnTo>
                <a:lnTo>
                  <a:pt x="889631" y="1874556"/>
                </a:lnTo>
                <a:lnTo>
                  <a:pt x="937895" y="1875777"/>
                </a:lnTo>
                <a:lnTo>
                  <a:pt x="986158" y="1874556"/>
                </a:lnTo>
                <a:lnTo>
                  <a:pt x="1033788" y="1870935"/>
                </a:lnTo>
                <a:lnTo>
                  <a:pt x="1080726" y="1864970"/>
                </a:lnTo>
                <a:lnTo>
                  <a:pt x="1126912" y="1856722"/>
                </a:lnTo>
                <a:lnTo>
                  <a:pt x="1172288" y="1846249"/>
                </a:lnTo>
                <a:lnTo>
                  <a:pt x="1216795" y="1833611"/>
                </a:lnTo>
                <a:lnTo>
                  <a:pt x="1260373" y="1818865"/>
                </a:lnTo>
                <a:lnTo>
                  <a:pt x="1302964" y="1802072"/>
                </a:lnTo>
                <a:lnTo>
                  <a:pt x="1344510" y="1783290"/>
                </a:lnTo>
                <a:lnTo>
                  <a:pt x="1384950" y="1762577"/>
                </a:lnTo>
                <a:lnTo>
                  <a:pt x="1424226" y="1739994"/>
                </a:lnTo>
                <a:lnTo>
                  <a:pt x="1462279" y="1715598"/>
                </a:lnTo>
                <a:lnTo>
                  <a:pt x="1499051" y="1689449"/>
                </a:lnTo>
                <a:lnTo>
                  <a:pt x="1534482" y="1661606"/>
                </a:lnTo>
                <a:lnTo>
                  <a:pt x="1568513" y="1632128"/>
                </a:lnTo>
                <a:lnTo>
                  <a:pt x="1601085" y="1601073"/>
                </a:lnTo>
                <a:lnTo>
                  <a:pt x="1632140" y="1568500"/>
                </a:lnTo>
                <a:lnTo>
                  <a:pt x="1661619" y="1534469"/>
                </a:lnTo>
                <a:lnTo>
                  <a:pt x="1689462" y="1499038"/>
                </a:lnTo>
                <a:lnTo>
                  <a:pt x="1715611" y="1462267"/>
                </a:lnTo>
                <a:lnTo>
                  <a:pt x="1740007" y="1424213"/>
                </a:lnTo>
                <a:lnTo>
                  <a:pt x="1762590" y="1384937"/>
                </a:lnTo>
                <a:lnTo>
                  <a:pt x="1783302" y="1344497"/>
                </a:lnTo>
                <a:lnTo>
                  <a:pt x="1802085" y="1302952"/>
                </a:lnTo>
                <a:lnTo>
                  <a:pt x="1818878" y="1260360"/>
                </a:lnTo>
                <a:lnTo>
                  <a:pt x="1833623" y="1216782"/>
                </a:lnTo>
                <a:lnTo>
                  <a:pt x="1846262" y="1172275"/>
                </a:lnTo>
                <a:lnTo>
                  <a:pt x="1856735" y="1126900"/>
                </a:lnTo>
                <a:lnTo>
                  <a:pt x="1864983" y="1080713"/>
                </a:lnTo>
                <a:lnTo>
                  <a:pt x="1870947" y="1033776"/>
                </a:lnTo>
                <a:lnTo>
                  <a:pt x="1874569" y="986145"/>
                </a:lnTo>
                <a:lnTo>
                  <a:pt x="1875790" y="937882"/>
                </a:lnTo>
                <a:lnTo>
                  <a:pt x="1874569" y="889618"/>
                </a:lnTo>
                <a:lnTo>
                  <a:pt x="1870947" y="841988"/>
                </a:lnTo>
                <a:lnTo>
                  <a:pt x="1864983" y="795051"/>
                </a:lnTo>
                <a:lnTo>
                  <a:pt x="1856735" y="748865"/>
                </a:lnTo>
                <a:lnTo>
                  <a:pt x="1846262" y="703489"/>
                </a:lnTo>
                <a:lnTo>
                  <a:pt x="1833623" y="658983"/>
                </a:lnTo>
                <a:lnTo>
                  <a:pt x="1818878" y="615405"/>
                </a:lnTo>
                <a:lnTo>
                  <a:pt x="1802085" y="572814"/>
                </a:lnTo>
                <a:lnTo>
                  <a:pt x="1783302" y="531269"/>
                </a:lnTo>
                <a:lnTo>
                  <a:pt x="1762590" y="490830"/>
                </a:lnTo>
                <a:lnTo>
                  <a:pt x="1740007" y="451554"/>
                </a:lnTo>
                <a:lnTo>
                  <a:pt x="1715611" y="413501"/>
                </a:lnTo>
                <a:lnTo>
                  <a:pt x="1689462" y="376730"/>
                </a:lnTo>
                <a:lnTo>
                  <a:pt x="1661619" y="341300"/>
                </a:lnTo>
                <a:lnTo>
                  <a:pt x="1632140" y="307269"/>
                </a:lnTo>
                <a:lnTo>
                  <a:pt x="1601085" y="274697"/>
                </a:lnTo>
                <a:lnTo>
                  <a:pt x="1568513" y="243643"/>
                </a:lnTo>
                <a:lnTo>
                  <a:pt x="1534482" y="214165"/>
                </a:lnTo>
                <a:lnTo>
                  <a:pt x="1499051" y="186322"/>
                </a:lnTo>
                <a:lnTo>
                  <a:pt x="1462279" y="160174"/>
                </a:lnTo>
                <a:lnTo>
                  <a:pt x="1424226" y="135779"/>
                </a:lnTo>
                <a:lnTo>
                  <a:pt x="1384950" y="113196"/>
                </a:lnTo>
                <a:lnTo>
                  <a:pt x="1344510" y="92484"/>
                </a:lnTo>
                <a:lnTo>
                  <a:pt x="1302964" y="73702"/>
                </a:lnTo>
                <a:lnTo>
                  <a:pt x="1260373" y="56909"/>
                </a:lnTo>
                <a:lnTo>
                  <a:pt x="1216795" y="42164"/>
                </a:lnTo>
                <a:lnTo>
                  <a:pt x="1172288" y="29526"/>
                </a:lnTo>
                <a:lnTo>
                  <a:pt x="1126912" y="19054"/>
                </a:lnTo>
                <a:lnTo>
                  <a:pt x="1080726" y="10806"/>
                </a:lnTo>
                <a:lnTo>
                  <a:pt x="1033788" y="4842"/>
                </a:lnTo>
                <a:lnTo>
                  <a:pt x="986158" y="1220"/>
                </a:lnTo>
                <a:lnTo>
                  <a:pt x="937895" y="0"/>
                </a:lnTo>
                <a:close/>
              </a:path>
            </a:pathLst>
          </a:custGeom>
          <a:solidFill>
            <a:srgbClr val="EBA721"/>
          </a:solidFill>
        </p:spPr>
        <p:txBody>
          <a:bodyPr wrap="square" lIns="0" tIns="0" rIns="0" bIns="0" rtlCol="0"/>
          <a:lstStyle/>
          <a:p>
            <a:endParaRPr/>
          </a:p>
        </p:txBody>
      </p:sp>
      <p:sp>
        <p:nvSpPr>
          <p:cNvPr id="11" name="object 11"/>
          <p:cNvSpPr/>
          <p:nvPr/>
        </p:nvSpPr>
        <p:spPr>
          <a:xfrm>
            <a:off x="8841628" y="3368902"/>
            <a:ext cx="1202055" cy="1333500"/>
          </a:xfrm>
          <a:custGeom>
            <a:avLst/>
            <a:gdLst/>
            <a:ahLst/>
            <a:cxnLst/>
            <a:rect l="l" t="t" r="r" b="b"/>
            <a:pathLst>
              <a:path w="1202054" h="1333500">
                <a:moveTo>
                  <a:pt x="47043" y="622300"/>
                </a:moveTo>
                <a:lnTo>
                  <a:pt x="6773" y="622300"/>
                </a:lnTo>
                <a:lnTo>
                  <a:pt x="1694" y="635000"/>
                </a:lnTo>
                <a:lnTo>
                  <a:pt x="0" y="647700"/>
                </a:lnTo>
                <a:lnTo>
                  <a:pt x="9211" y="698500"/>
                </a:lnTo>
                <a:lnTo>
                  <a:pt x="33916" y="736600"/>
                </a:lnTo>
                <a:lnTo>
                  <a:pt x="69721" y="762000"/>
                </a:lnTo>
                <a:lnTo>
                  <a:pt x="112229" y="774700"/>
                </a:lnTo>
                <a:lnTo>
                  <a:pt x="110954" y="787400"/>
                </a:lnTo>
                <a:lnTo>
                  <a:pt x="110018" y="800100"/>
                </a:lnTo>
                <a:lnTo>
                  <a:pt x="109442" y="812800"/>
                </a:lnTo>
                <a:lnTo>
                  <a:pt x="109245" y="825500"/>
                </a:lnTo>
                <a:lnTo>
                  <a:pt x="113136" y="876300"/>
                </a:lnTo>
                <a:lnTo>
                  <a:pt x="124443" y="914400"/>
                </a:lnTo>
                <a:lnTo>
                  <a:pt x="142621" y="965200"/>
                </a:lnTo>
                <a:lnTo>
                  <a:pt x="167123" y="1003300"/>
                </a:lnTo>
                <a:lnTo>
                  <a:pt x="197401" y="1041400"/>
                </a:lnTo>
                <a:lnTo>
                  <a:pt x="232909" y="1079500"/>
                </a:lnTo>
                <a:lnTo>
                  <a:pt x="273100" y="1117600"/>
                </a:lnTo>
                <a:lnTo>
                  <a:pt x="273100" y="1308100"/>
                </a:lnTo>
                <a:lnTo>
                  <a:pt x="275247" y="1320800"/>
                </a:lnTo>
                <a:lnTo>
                  <a:pt x="281101" y="1333500"/>
                </a:lnTo>
                <a:lnTo>
                  <a:pt x="500600" y="1333500"/>
                </a:lnTo>
                <a:lnTo>
                  <a:pt x="504380" y="1320800"/>
                </a:lnTo>
                <a:lnTo>
                  <a:pt x="514764" y="1282700"/>
                </a:lnTo>
                <a:lnTo>
                  <a:pt x="327723" y="1282700"/>
                </a:lnTo>
                <a:lnTo>
                  <a:pt x="327723" y="1104900"/>
                </a:lnTo>
                <a:lnTo>
                  <a:pt x="326915" y="1092200"/>
                </a:lnTo>
                <a:lnTo>
                  <a:pt x="324562" y="1092200"/>
                </a:lnTo>
                <a:lnTo>
                  <a:pt x="320802" y="1079500"/>
                </a:lnTo>
                <a:lnTo>
                  <a:pt x="315772" y="1079500"/>
                </a:lnTo>
                <a:lnTo>
                  <a:pt x="271800" y="1041400"/>
                </a:lnTo>
                <a:lnTo>
                  <a:pt x="234508" y="1003300"/>
                </a:lnTo>
                <a:lnTo>
                  <a:pt x="204482" y="965200"/>
                </a:lnTo>
                <a:lnTo>
                  <a:pt x="182309" y="914400"/>
                </a:lnTo>
                <a:lnTo>
                  <a:pt x="168576" y="876300"/>
                </a:lnTo>
                <a:lnTo>
                  <a:pt x="163868" y="825500"/>
                </a:lnTo>
                <a:lnTo>
                  <a:pt x="167217" y="774700"/>
                </a:lnTo>
                <a:lnTo>
                  <a:pt x="177010" y="736600"/>
                </a:lnTo>
                <a:lnTo>
                  <a:pt x="182296" y="723900"/>
                </a:lnTo>
                <a:lnTo>
                  <a:pt x="124180" y="723900"/>
                </a:lnTo>
                <a:lnTo>
                  <a:pt x="75652" y="698500"/>
                </a:lnTo>
                <a:lnTo>
                  <a:pt x="54622" y="647700"/>
                </a:lnTo>
                <a:lnTo>
                  <a:pt x="52708" y="635000"/>
                </a:lnTo>
                <a:lnTo>
                  <a:pt x="47043" y="622300"/>
                </a:lnTo>
                <a:close/>
              </a:path>
              <a:path w="1202054" h="1333500">
                <a:moveTo>
                  <a:pt x="720947" y="1206500"/>
                </a:moveTo>
                <a:lnTo>
                  <a:pt x="666114" y="1206500"/>
                </a:lnTo>
                <a:lnTo>
                  <a:pt x="697268" y="1320800"/>
                </a:lnTo>
                <a:lnTo>
                  <a:pt x="701049" y="1333500"/>
                </a:lnTo>
                <a:lnTo>
                  <a:pt x="920546" y="1333500"/>
                </a:lnTo>
                <a:lnTo>
                  <a:pt x="926401" y="1320800"/>
                </a:lnTo>
                <a:lnTo>
                  <a:pt x="928547" y="1308100"/>
                </a:lnTo>
                <a:lnTo>
                  <a:pt x="928547" y="1282700"/>
                </a:lnTo>
                <a:lnTo>
                  <a:pt x="744626" y="1282700"/>
                </a:lnTo>
                <a:lnTo>
                  <a:pt x="720947" y="1206500"/>
                </a:lnTo>
                <a:close/>
              </a:path>
              <a:path w="1202054" h="1333500">
                <a:moveTo>
                  <a:pt x="579981" y="1155700"/>
                </a:moveTo>
                <a:lnTo>
                  <a:pt x="500040" y="1155700"/>
                </a:lnTo>
                <a:lnTo>
                  <a:pt x="492986" y="1168400"/>
                </a:lnTo>
                <a:lnTo>
                  <a:pt x="488594" y="1181100"/>
                </a:lnTo>
                <a:lnTo>
                  <a:pt x="457022" y="1282700"/>
                </a:lnTo>
                <a:lnTo>
                  <a:pt x="514764" y="1282700"/>
                </a:lnTo>
                <a:lnTo>
                  <a:pt x="535533" y="1206500"/>
                </a:lnTo>
                <a:lnTo>
                  <a:pt x="720947" y="1206500"/>
                </a:lnTo>
                <a:lnTo>
                  <a:pt x="713054" y="1181100"/>
                </a:lnTo>
                <a:lnTo>
                  <a:pt x="708662" y="1168400"/>
                </a:lnTo>
                <a:lnTo>
                  <a:pt x="600824" y="1168400"/>
                </a:lnTo>
                <a:lnTo>
                  <a:pt x="579981" y="1155700"/>
                </a:lnTo>
                <a:close/>
              </a:path>
              <a:path w="1202054" h="1333500">
                <a:moveTo>
                  <a:pt x="1195930" y="927100"/>
                </a:moveTo>
                <a:lnTo>
                  <a:pt x="1014018" y="927100"/>
                </a:lnTo>
                <a:lnTo>
                  <a:pt x="1010475" y="939800"/>
                </a:lnTo>
                <a:lnTo>
                  <a:pt x="988011" y="977900"/>
                </a:lnTo>
                <a:lnTo>
                  <a:pt x="959458" y="1016000"/>
                </a:lnTo>
                <a:lnTo>
                  <a:pt x="925263" y="1054100"/>
                </a:lnTo>
                <a:lnTo>
                  <a:pt x="885875" y="1079500"/>
                </a:lnTo>
                <a:lnTo>
                  <a:pt x="880845" y="1079500"/>
                </a:lnTo>
                <a:lnTo>
                  <a:pt x="877085" y="1092200"/>
                </a:lnTo>
                <a:lnTo>
                  <a:pt x="874733" y="1092200"/>
                </a:lnTo>
                <a:lnTo>
                  <a:pt x="873925" y="1104900"/>
                </a:lnTo>
                <a:lnTo>
                  <a:pt x="873925" y="1282700"/>
                </a:lnTo>
                <a:lnTo>
                  <a:pt x="928547" y="1282700"/>
                </a:lnTo>
                <a:lnTo>
                  <a:pt x="928547" y="1117600"/>
                </a:lnTo>
                <a:lnTo>
                  <a:pt x="966311" y="1079500"/>
                </a:lnTo>
                <a:lnTo>
                  <a:pt x="999963" y="1054100"/>
                </a:lnTo>
                <a:lnTo>
                  <a:pt x="1029056" y="1016000"/>
                </a:lnTo>
                <a:lnTo>
                  <a:pt x="1053147" y="977900"/>
                </a:lnTo>
                <a:lnTo>
                  <a:pt x="1181163" y="939800"/>
                </a:lnTo>
                <a:lnTo>
                  <a:pt x="1189454" y="939800"/>
                </a:lnTo>
                <a:lnTo>
                  <a:pt x="1195930" y="927100"/>
                </a:lnTo>
                <a:close/>
              </a:path>
              <a:path w="1202054" h="1333500">
                <a:moveTo>
                  <a:pt x="666114" y="1206500"/>
                </a:moveTo>
                <a:lnTo>
                  <a:pt x="535533" y="1206500"/>
                </a:lnTo>
                <a:lnTo>
                  <a:pt x="551673" y="1219200"/>
                </a:lnTo>
                <a:lnTo>
                  <a:pt x="649976" y="1219200"/>
                </a:lnTo>
                <a:lnTo>
                  <a:pt x="666114" y="1206500"/>
                </a:lnTo>
                <a:close/>
              </a:path>
              <a:path w="1202054" h="1333500">
                <a:moveTo>
                  <a:pt x="701608" y="1155700"/>
                </a:moveTo>
                <a:lnTo>
                  <a:pt x="621667" y="1155700"/>
                </a:lnTo>
                <a:lnTo>
                  <a:pt x="600824" y="1168400"/>
                </a:lnTo>
                <a:lnTo>
                  <a:pt x="708662" y="1168400"/>
                </a:lnTo>
                <a:lnTo>
                  <a:pt x="701608" y="1155700"/>
                </a:lnTo>
                <a:close/>
              </a:path>
              <a:path w="1202054" h="1333500">
                <a:moveTo>
                  <a:pt x="1200144" y="723900"/>
                </a:moveTo>
                <a:lnTo>
                  <a:pt x="1026896" y="723900"/>
                </a:lnTo>
                <a:lnTo>
                  <a:pt x="1035227" y="736600"/>
                </a:lnTo>
                <a:lnTo>
                  <a:pt x="1147025" y="762000"/>
                </a:lnTo>
                <a:lnTo>
                  <a:pt x="1147025" y="889000"/>
                </a:lnTo>
                <a:lnTo>
                  <a:pt x="1028395" y="927100"/>
                </a:lnTo>
                <a:lnTo>
                  <a:pt x="1200144" y="927100"/>
                </a:lnTo>
                <a:lnTo>
                  <a:pt x="1201648" y="914400"/>
                </a:lnTo>
                <a:lnTo>
                  <a:pt x="1201648" y="736600"/>
                </a:lnTo>
                <a:lnTo>
                  <a:pt x="1200144" y="723900"/>
                </a:lnTo>
                <a:close/>
              </a:path>
              <a:path w="1202054" h="1333500">
                <a:moveTo>
                  <a:pt x="895184" y="685800"/>
                </a:moveTo>
                <a:lnTo>
                  <a:pt x="852665" y="685800"/>
                </a:lnTo>
                <a:lnTo>
                  <a:pt x="835302" y="698500"/>
                </a:lnTo>
                <a:lnTo>
                  <a:pt x="823595" y="723900"/>
                </a:lnTo>
                <a:lnTo>
                  <a:pt x="819302" y="736600"/>
                </a:lnTo>
                <a:lnTo>
                  <a:pt x="823595" y="762000"/>
                </a:lnTo>
                <a:lnTo>
                  <a:pt x="835302" y="774700"/>
                </a:lnTo>
                <a:lnTo>
                  <a:pt x="852665" y="787400"/>
                </a:lnTo>
                <a:lnTo>
                  <a:pt x="895184" y="787400"/>
                </a:lnTo>
                <a:lnTo>
                  <a:pt x="912547" y="774700"/>
                </a:lnTo>
                <a:lnTo>
                  <a:pt x="924254" y="762000"/>
                </a:lnTo>
                <a:lnTo>
                  <a:pt x="928547" y="736600"/>
                </a:lnTo>
                <a:lnTo>
                  <a:pt x="924254" y="723900"/>
                </a:lnTo>
                <a:lnTo>
                  <a:pt x="912547" y="698500"/>
                </a:lnTo>
                <a:lnTo>
                  <a:pt x="895184" y="685800"/>
                </a:lnTo>
                <a:close/>
              </a:path>
              <a:path w="1202054" h="1333500">
                <a:moveTo>
                  <a:pt x="712277" y="431800"/>
                </a:moveTo>
                <a:lnTo>
                  <a:pt x="498379" y="431800"/>
                </a:lnTo>
                <a:lnTo>
                  <a:pt x="449640" y="444500"/>
                </a:lnTo>
                <a:lnTo>
                  <a:pt x="402953" y="457200"/>
                </a:lnTo>
                <a:lnTo>
                  <a:pt x="358615" y="482600"/>
                </a:lnTo>
                <a:lnTo>
                  <a:pt x="316925" y="495300"/>
                </a:lnTo>
                <a:lnTo>
                  <a:pt x="278179" y="520700"/>
                </a:lnTo>
                <a:lnTo>
                  <a:pt x="242674" y="546100"/>
                </a:lnTo>
                <a:lnTo>
                  <a:pt x="210708" y="584200"/>
                </a:lnTo>
                <a:lnTo>
                  <a:pt x="182578" y="609600"/>
                </a:lnTo>
                <a:lnTo>
                  <a:pt x="158582" y="647700"/>
                </a:lnTo>
                <a:lnTo>
                  <a:pt x="139017" y="685800"/>
                </a:lnTo>
                <a:lnTo>
                  <a:pt x="124180" y="723900"/>
                </a:lnTo>
                <a:lnTo>
                  <a:pt x="182296" y="723900"/>
                </a:lnTo>
                <a:lnTo>
                  <a:pt x="192866" y="698500"/>
                </a:lnTo>
                <a:lnTo>
                  <a:pt x="214402" y="660400"/>
                </a:lnTo>
                <a:lnTo>
                  <a:pt x="241236" y="622300"/>
                </a:lnTo>
                <a:lnTo>
                  <a:pt x="272987" y="596900"/>
                </a:lnTo>
                <a:lnTo>
                  <a:pt x="309272" y="571500"/>
                </a:lnTo>
                <a:lnTo>
                  <a:pt x="349710" y="546100"/>
                </a:lnTo>
                <a:lnTo>
                  <a:pt x="393919" y="520700"/>
                </a:lnTo>
                <a:lnTo>
                  <a:pt x="441517" y="508000"/>
                </a:lnTo>
                <a:lnTo>
                  <a:pt x="492121" y="495300"/>
                </a:lnTo>
                <a:lnTo>
                  <a:pt x="545351" y="482600"/>
                </a:lnTo>
                <a:lnTo>
                  <a:pt x="790120" y="482600"/>
                </a:lnTo>
                <a:lnTo>
                  <a:pt x="867699" y="444500"/>
                </a:lnTo>
                <a:lnTo>
                  <a:pt x="747610" y="444500"/>
                </a:lnTo>
                <a:lnTo>
                  <a:pt x="712277" y="431800"/>
                </a:lnTo>
                <a:close/>
              </a:path>
              <a:path w="1202054" h="1333500">
                <a:moveTo>
                  <a:pt x="949497" y="431800"/>
                </a:moveTo>
                <a:lnTo>
                  <a:pt x="893559" y="431800"/>
                </a:lnTo>
                <a:lnTo>
                  <a:pt x="877341" y="533400"/>
                </a:lnTo>
                <a:lnTo>
                  <a:pt x="877299" y="546100"/>
                </a:lnTo>
                <a:lnTo>
                  <a:pt x="879324" y="558800"/>
                </a:lnTo>
                <a:lnTo>
                  <a:pt x="888860" y="558800"/>
                </a:lnTo>
                <a:lnTo>
                  <a:pt x="930429" y="596900"/>
                </a:lnTo>
                <a:lnTo>
                  <a:pt x="965974" y="635000"/>
                </a:lnTo>
                <a:lnTo>
                  <a:pt x="994966" y="673100"/>
                </a:lnTo>
                <a:lnTo>
                  <a:pt x="1016876" y="711200"/>
                </a:lnTo>
                <a:lnTo>
                  <a:pt x="1020089" y="723900"/>
                </a:lnTo>
                <a:lnTo>
                  <a:pt x="1195930" y="723900"/>
                </a:lnTo>
                <a:lnTo>
                  <a:pt x="1189454" y="711200"/>
                </a:lnTo>
                <a:lnTo>
                  <a:pt x="1181163" y="711200"/>
                </a:lnTo>
                <a:lnTo>
                  <a:pt x="1060830" y="685800"/>
                </a:lnTo>
                <a:lnTo>
                  <a:pt x="1037225" y="635000"/>
                </a:lnTo>
                <a:lnTo>
                  <a:pt x="1007830" y="596900"/>
                </a:lnTo>
                <a:lnTo>
                  <a:pt x="973145" y="558800"/>
                </a:lnTo>
                <a:lnTo>
                  <a:pt x="933665" y="533400"/>
                </a:lnTo>
                <a:lnTo>
                  <a:pt x="949497" y="431800"/>
                </a:lnTo>
                <a:close/>
              </a:path>
              <a:path w="1202054" h="1333500">
                <a:moveTo>
                  <a:pt x="27901" y="609600"/>
                </a:moveTo>
                <a:lnTo>
                  <a:pt x="24320" y="609600"/>
                </a:lnTo>
                <a:lnTo>
                  <a:pt x="14546" y="622300"/>
                </a:lnTo>
                <a:lnTo>
                  <a:pt x="38488" y="622300"/>
                </a:lnTo>
                <a:lnTo>
                  <a:pt x="27901" y="609600"/>
                </a:lnTo>
                <a:close/>
              </a:path>
              <a:path w="1202054" h="1333500">
                <a:moveTo>
                  <a:pt x="559758" y="571500"/>
                </a:moveTo>
                <a:lnTo>
                  <a:pt x="409453" y="571500"/>
                </a:lnTo>
                <a:lnTo>
                  <a:pt x="411391" y="584200"/>
                </a:lnTo>
                <a:lnTo>
                  <a:pt x="417320" y="596900"/>
                </a:lnTo>
                <a:lnTo>
                  <a:pt x="425983" y="609600"/>
                </a:lnTo>
                <a:lnTo>
                  <a:pt x="446938" y="609600"/>
                </a:lnTo>
                <a:lnTo>
                  <a:pt x="482641" y="596900"/>
                </a:lnTo>
                <a:lnTo>
                  <a:pt x="520261" y="584200"/>
                </a:lnTo>
                <a:lnTo>
                  <a:pt x="559758" y="571500"/>
                </a:lnTo>
                <a:close/>
              </a:path>
              <a:path w="1202054" h="1333500">
                <a:moveTo>
                  <a:pt x="732204" y="571500"/>
                </a:moveTo>
                <a:lnTo>
                  <a:pt x="627523" y="571500"/>
                </a:lnTo>
                <a:lnTo>
                  <a:pt x="653618" y="584200"/>
                </a:lnTo>
                <a:lnTo>
                  <a:pt x="724417" y="584200"/>
                </a:lnTo>
                <a:lnTo>
                  <a:pt x="732204" y="571500"/>
                </a:lnTo>
                <a:close/>
              </a:path>
              <a:path w="1202054" h="1333500">
                <a:moveTo>
                  <a:pt x="726613" y="533400"/>
                </a:moveTo>
                <a:lnTo>
                  <a:pt x="467225" y="533400"/>
                </a:lnTo>
                <a:lnTo>
                  <a:pt x="426719" y="558800"/>
                </a:lnTo>
                <a:lnTo>
                  <a:pt x="417613" y="558800"/>
                </a:lnTo>
                <a:lnTo>
                  <a:pt x="411692" y="571500"/>
                </a:lnTo>
                <a:lnTo>
                  <a:pt x="736841" y="571500"/>
                </a:lnTo>
                <a:lnTo>
                  <a:pt x="737299" y="558800"/>
                </a:lnTo>
                <a:lnTo>
                  <a:pt x="733674" y="546100"/>
                </a:lnTo>
                <a:lnTo>
                  <a:pt x="726613" y="533400"/>
                </a:lnTo>
                <a:close/>
              </a:path>
              <a:path w="1202054" h="1333500">
                <a:moveTo>
                  <a:pt x="660061" y="520700"/>
                </a:moveTo>
                <a:lnTo>
                  <a:pt x="554618" y="520700"/>
                </a:lnTo>
                <a:lnTo>
                  <a:pt x="509971" y="533400"/>
                </a:lnTo>
                <a:lnTo>
                  <a:pt x="688629" y="533400"/>
                </a:lnTo>
                <a:lnTo>
                  <a:pt x="660061" y="520700"/>
                </a:lnTo>
                <a:close/>
              </a:path>
              <a:path w="1202054" h="1333500">
                <a:moveTo>
                  <a:pt x="790120" y="482600"/>
                </a:moveTo>
                <a:lnTo>
                  <a:pt x="674758" y="482600"/>
                </a:lnTo>
                <a:lnTo>
                  <a:pt x="710257" y="495300"/>
                </a:lnTo>
                <a:lnTo>
                  <a:pt x="764260" y="495300"/>
                </a:lnTo>
                <a:lnTo>
                  <a:pt x="790120" y="482600"/>
                </a:lnTo>
                <a:close/>
              </a:path>
              <a:path w="1202054" h="1333500">
                <a:moveTo>
                  <a:pt x="942524" y="355600"/>
                </a:moveTo>
                <a:lnTo>
                  <a:pt x="916165" y="355600"/>
                </a:lnTo>
                <a:lnTo>
                  <a:pt x="747610" y="444500"/>
                </a:lnTo>
                <a:lnTo>
                  <a:pt x="867699" y="444500"/>
                </a:lnTo>
                <a:lnTo>
                  <a:pt x="893559" y="431800"/>
                </a:lnTo>
                <a:lnTo>
                  <a:pt x="949497" y="431800"/>
                </a:lnTo>
                <a:lnTo>
                  <a:pt x="955433" y="393700"/>
                </a:lnTo>
                <a:lnTo>
                  <a:pt x="954831" y="381000"/>
                </a:lnTo>
                <a:lnTo>
                  <a:pt x="950280" y="368300"/>
                </a:lnTo>
                <a:lnTo>
                  <a:pt x="942524" y="355600"/>
                </a:lnTo>
                <a:close/>
              </a:path>
              <a:path w="1202054" h="1333500">
                <a:moveTo>
                  <a:pt x="600824" y="419100"/>
                </a:moveTo>
                <a:lnTo>
                  <a:pt x="548872" y="431800"/>
                </a:lnTo>
                <a:lnTo>
                  <a:pt x="638829" y="431800"/>
                </a:lnTo>
                <a:lnTo>
                  <a:pt x="600824" y="419100"/>
                </a:lnTo>
                <a:close/>
              </a:path>
              <a:path w="1202054" h="1333500">
                <a:moveTo>
                  <a:pt x="600824" y="0"/>
                </a:moveTo>
                <a:lnTo>
                  <a:pt x="557092" y="12700"/>
                </a:lnTo>
                <a:lnTo>
                  <a:pt x="516893" y="25400"/>
                </a:lnTo>
                <a:lnTo>
                  <a:pt x="451751" y="76200"/>
                </a:lnTo>
                <a:lnTo>
                  <a:pt x="429138" y="114300"/>
                </a:lnTo>
                <a:lnTo>
                  <a:pt x="414717" y="152400"/>
                </a:lnTo>
                <a:lnTo>
                  <a:pt x="409651" y="190500"/>
                </a:lnTo>
                <a:lnTo>
                  <a:pt x="414717" y="241300"/>
                </a:lnTo>
                <a:lnTo>
                  <a:pt x="429138" y="279400"/>
                </a:lnTo>
                <a:lnTo>
                  <a:pt x="451751" y="317500"/>
                </a:lnTo>
                <a:lnTo>
                  <a:pt x="481391" y="342900"/>
                </a:lnTo>
                <a:lnTo>
                  <a:pt x="516893" y="368300"/>
                </a:lnTo>
                <a:lnTo>
                  <a:pt x="557092" y="381000"/>
                </a:lnTo>
                <a:lnTo>
                  <a:pt x="644556" y="381000"/>
                </a:lnTo>
                <a:lnTo>
                  <a:pt x="684755" y="368300"/>
                </a:lnTo>
                <a:lnTo>
                  <a:pt x="720257" y="342900"/>
                </a:lnTo>
                <a:lnTo>
                  <a:pt x="735076" y="330200"/>
                </a:lnTo>
                <a:lnTo>
                  <a:pt x="600824" y="330200"/>
                </a:lnTo>
                <a:lnTo>
                  <a:pt x="557537" y="317500"/>
                </a:lnTo>
                <a:lnTo>
                  <a:pt x="520037" y="304800"/>
                </a:lnTo>
                <a:lnTo>
                  <a:pt x="490525" y="279400"/>
                </a:lnTo>
                <a:lnTo>
                  <a:pt x="471203" y="241300"/>
                </a:lnTo>
                <a:lnTo>
                  <a:pt x="464273" y="190500"/>
                </a:lnTo>
                <a:lnTo>
                  <a:pt x="471203" y="152400"/>
                </a:lnTo>
                <a:lnTo>
                  <a:pt x="490525" y="114300"/>
                </a:lnTo>
                <a:lnTo>
                  <a:pt x="520037" y="76200"/>
                </a:lnTo>
                <a:lnTo>
                  <a:pt x="557537" y="63500"/>
                </a:lnTo>
                <a:lnTo>
                  <a:pt x="600824" y="50800"/>
                </a:lnTo>
                <a:lnTo>
                  <a:pt x="730136" y="50800"/>
                </a:lnTo>
                <a:lnTo>
                  <a:pt x="720257" y="38100"/>
                </a:lnTo>
                <a:lnTo>
                  <a:pt x="684755" y="25400"/>
                </a:lnTo>
                <a:lnTo>
                  <a:pt x="644556" y="12700"/>
                </a:lnTo>
                <a:lnTo>
                  <a:pt x="600824" y="0"/>
                </a:lnTo>
                <a:close/>
              </a:path>
              <a:path w="1202054" h="1333500">
                <a:moveTo>
                  <a:pt x="730136" y="50800"/>
                </a:moveTo>
                <a:lnTo>
                  <a:pt x="600824" y="50800"/>
                </a:lnTo>
                <a:lnTo>
                  <a:pt x="644110" y="63500"/>
                </a:lnTo>
                <a:lnTo>
                  <a:pt x="681610" y="76200"/>
                </a:lnTo>
                <a:lnTo>
                  <a:pt x="711122" y="114300"/>
                </a:lnTo>
                <a:lnTo>
                  <a:pt x="730444" y="152400"/>
                </a:lnTo>
                <a:lnTo>
                  <a:pt x="737374" y="190500"/>
                </a:lnTo>
                <a:lnTo>
                  <a:pt x="730444" y="241300"/>
                </a:lnTo>
                <a:lnTo>
                  <a:pt x="711122" y="279400"/>
                </a:lnTo>
                <a:lnTo>
                  <a:pt x="681610" y="304800"/>
                </a:lnTo>
                <a:lnTo>
                  <a:pt x="644110" y="317500"/>
                </a:lnTo>
                <a:lnTo>
                  <a:pt x="600824" y="330200"/>
                </a:lnTo>
                <a:lnTo>
                  <a:pt x="735076" y="330200"/>
                </a:lnTo>
                <a:lnTo>
                  <a:pt x="749896" y="317500"/>
                </a:lnTo>
                <a:lnTo>
                  <a:pt x="772509" y="279400"/>
                </a:lnTo>
                <a:lnTo>
                  <a:pt x="786931" y="241300"/>
                </a:lnTo>
                <a:lnTo>
                  <a:pt x="791997" y="190500"/>
                </a:lnTo>
                <a:lnTo>
                  <a:pt x="786931" y="152400"/>
                </a:lnTo>
                <a:lnTo>
                  <a:pt x="772509" y="114300"/>
                </a:lnTo>
                <a:lnTo>
                  <a:pt x="749896" y="76200"/>
                </a:lnTo>
                <a:lnTo>
                  <a:pt x="730136" y="50800"/>
                </a:lnTo>
                <a:close/>
              </a:path>
            </a:pathLst>
          </a:custGeom>
          <a:solidFill>
            <a:srgbClr val="FFFFFF"/>
          </a:solidFill>
        </p:spPr>
        <p:txBody>
          <a:bodyPr wrap="square" lIns="0" tIns="0" rIns="0" bIns="0" rtlCol="0"/>
          <a:lstStyle/>
          <a:p>
            <a:endParaRPr/>
          </a:p>
        </p:txBody>
      </p:sp>
      <p:pic>
        <p:nvPicPr>
          <p:cNvPr id="25" name="Picture 24">
            <a:extLst>
              <a:ext uri="{FF2B5EF4-FFF2-40B4-BE49-F238E27FC236}">
                <a16:creationId xmlns:a16="http://schemas.microsoft.com/office/drawing/2014/main" id="{25FAFC0D-FCA5-734D-B7E8-50F49BCF975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468036" y="7051574"/>
            <a:ext cx="2773173" cy="32680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669795" y="2775258"/>
            <a:ext cx="3156585" cy="3032690"/>
          </a:xfrm>
          <a:prstGeom prst="rect">
            <a:avLst/>
          </a:prstGeom>
        </p:spPr>
        <p:txBody>
          <a:bodyPr vert="horz" wrap="square" lIns="0" tIns="13970" rIns="0" bIns="0" rtlCol="0">
            <a:spAutoFit/>
          </a:bodyPr>
          <a:lstStyle/>
          <a:p>
            <a:pPr marL="12700">
              <a:lnSpc>
                <a:spcPct val="100000"/>
              </a:lnSpc>
              <a:spcBef>
                <a:spcPts val="110"/>
              </a:spcBef>
            </a:pPr>
            <a:r>
              <a:rPr sz="3100" b="1" spc="5" dirty="0">
                <a:solidFill>
                  <a:srgbClr val="EBA721"/>
                </a:solidFill>
                <a:latin typeface="Open Sans"/>
                <a:cs typeface="Open Sans"/>
              </a:rPr>
              <a:t>Use</a:t>
            </a:r>
            <a:r>
              <a:rPr sz="3100" b="1" spc="-70" dirty="0">
                <a:solidFill>
                  <a:srgbClr val="EBA721"/>
                </a:solidFill>
                <a:latin typeface="Open Sans"/>
                <a:cs typeface="Open Sans"/>
              </a:rPr>
              <a:t> </a:t>
            </a:r>
            <a:r>
              <a:rPr sz="3100" b="1" spc="5" dirty="0">
                <a:solidFill>
                  <a:srgbClr val="EBA721"/>
                </a:solidFill>
                <a:latin typeface="Open Sans"/>
                <a:cs typeface="Open Sans"/>
              </a:rPr>
              <a:t>Nationwide</a:t>
            </a:r>
            <a:endParaRPr sz="3100" dirty="0">
              <a:latin typeface="Open Sans"/>
              <a:cs typeface="Open Sans"/>
            </a:endParaRPr>
          </a:p>
          <a:p>
            <a:pPr marL="12700" marR="196850">
              <a:lnSpc>
                <a:spcPts val="6420"/>
              </a:lnSpc>
              <a:spcBef>
                <a:spcPts val="665"/>
              </a:spcBef>
            </a:pPr>
            <a:r>
              <a:rPr sz="3100" b="1" dirty="0">
                <a:solidFill>
                  <a:srgbClr val="CC3447"/>
                </a:solidFill>
                <a:latin typeface="Open Sans"/>
                <a:cs typeface="Open Sans"/>
              </a:rPr>
              <a:t>Transferrable  </a:t>
            </a:r>
            <a:endParaRPr lang="en-US" sz="3100" b="1" spc="5" dirty="0">
              <a:solidFill>
                <a:srgbClr val="2D6FB7"/>
              </a:solidFill>
              <a:latin typeface="Open Sans"/>
              <a:cs typeface="Open Sans"/>
            </a:endParaRPr>
          </a:p>
          <a:p>
            <a:pPr marL="12700" marR="196850">
              <a:lnSpc>
                <a:spcPts val="6420"/>
              </a:lnSpc>
              <a:spcBef>
                <a:spcPts val="665"/>
              </a:spcBef>
            </a:pPr>
            <a:r>
              <a:rPr lang="en-US" sz="3100" b="1" spc="5" dirty="0">
                <a:solidFill>
                  <a:srgbClr val="2D6FB7"/>
                </a:solidFill>
                <a:latin typeface="Open Sans"/>
                <a:cs typeface="Open Sans"/>
              </a:rPr>
              <a:t>10 </a:t>
            </a:r>
            <a:r>
              <a:rPr sz="3100" b="1" spc="5" dirty="0">
                <a:solidFill>
                  <a:srgbClr val="2D6FB7"/>
                </a:solidFill>
                <a:latin typeface="Open Sans"/>
                <a:cs typeface="Open Sans"/>
              </a:rPr>
              <a:t>years </a:t>
            </a:r>
            <a:r>
              <a:rPr sz="3100" b="1" dirty="0">
                <a:solidFill>
                  <a:srgbClr val="2D6FB7"/>
                </a:solidFill>
                <a:latin typeface="Open Sans"/>
                <a:cs typeface="Open Sans"/>
              </a:rPr>
              <a:t>to</a:t>
            </a:r>
            <a:r>
              <a:rPr sz="3100" b="1" spc="-80" dirty="0">
                <a:solidFill>
                  <a:srgbClr val="2D6FB7"/>
                </a:solidFill>
                <a:latin typeface="Open Sans"/>
                <a:cs typeface="Open Sans"/>
              </a:rPr>
              <a:t> </a:t>
            </a:r>
            <a:r>
              <a:rPr sz="3100" b="1" dirty="0">
                <a:solidFill>
                  <a:srgbClr val="2D6FB7"/>
                </a:solidFill>
                <a:latin typeface="Open Sans"/>
                <a:cs typeface="Open Sans"/>
              </a:rPr>
              <a:t>use  </a:t>
            </a:r>
            <a:r>
              <a:rPr sz="3100" b="1" dirty="0">
                <a:solidFill>
                  <a:srgbClr val="707272"/>
                </a:solidFill>
                <a:latin typeface="Open Sans"/>
                <a:cs typeface="Open Sans"/>
              </a:rPr>
              <a:t>Trade</a:t>
            </a:r>
            <a:r>
              <a:rPr sz="3100" b="1" spc="-25" dirty="0">
                <a:solidFill>
                  <a:srgbClr val="707272"/>
                </a:solidFill>
                <a:latin typeface="Open Sans"/>
                <a:cs typeface="Open Sans"/>
              </a:rPr>
              <a:t> </a:t>
            </a:r>
            <a:r>
              <a:rPr sz="3100" b="1" spc="5" dirty="0">
                <a:solidFill>
                  <a:srgbClr val="707272"/>
                </a:solidFill>
                <a:latin typeface="Open Sans"/>
                <a:cs typeface="Open Sans"/>
              </a:rPr>
              <a:t>Schools</a:t>
            </a:r>
            <a:endParaRPr sz="3100" dirty="0">
              <a:latin typeface="Open Sans"/>
              <a:cs typeface="Open Sans"/>
            </a:endParaRPr>
          </a:p>
        </p:txBody>
      </p:sp>
      <p:sp>
        <p:nvSpPr>
          <p:cNvPr id="3" name="object 3"/>
          <p:cNvSpPr/>
          <p:nvPr/>
        </p:nvSpPr>
        <p:spPr>
          <a:xfrm>
            <a:off x="1023006" y="2876576"/>
            <a:ext cx="288925" cy="332105"/>
          </a:xfrm>
          <a:custGeom>
            <a:avLst/>
            <a:gdLst/>
            <a:ahLst/>
            <a:cxnLst/>
            <a:rect l="l" t="t" r="r" b="b"/>
            <a:pathLst>
              <a:path w="288925" h="332105">
                <a:moveTo>
                  <a:pt x="914" y="0"/>
                </a:moveTo>
                <a:lnTo>
                  <a:pt x="0" y="331812"/>
                </a:lnTo>
                <a:lnTo>
                  <a:pt x="288404" y="165112"/>
                </a:lnTo>
                <a:lnTo>
                  <a:pt x="914" y="0"/>
                </a:lnTo>
                <a:close/>
              </a:path>
            </a:pathLst>
          </a:custGeom>
          <a:solidFill>
            <a:srgbClr val="EBA721"/>
          </a:solidFill>
        </p:spPr>
        <p:txBody>
          <a:bodyPr wrap="square" lIns="0" tIns="0" rIns="0" bIns="0" rtlCol="0"/>
          <a:lstStyle/>
          <a:p>
            <a:endParaRPr/>
          </a:p>
        </p:txBody>
      </p:sp>
      <p:sp>
        <p:nvSpPr>
          <p:cNvPr id="4" name="object 4"/>
          <p:cNvSpPr/>
          <p:nvPr/>
        </p:nvSpPr>
        <p:spPr>
          <a:xfrm>
            <a:off x="1023006" y="3695884"/>
            <a:ext cx="288925" cy="332105"/>
          </a:xfrm>
          <a:custGeom>
            <a:avLst/>
            <a:gdLst/>
            <a:ahLst/>
            <a:cxnLst/>
            <a:rect l="l" t="t" r="r" b="b"/>
            <a:pathLst>
              <a:path w="288925" h="332104">
                <a:moveTo>
                  <a:pt x="914" y="0"/>
                </a:moveTo>
                <a:lnTo>
                  <a:pt x="0" y="331812"/>
                </a:lnTo>
                <a:lnTo>
                  <a:pt x="288404" y="165112"/>
                </a:lnTo>
                <a:lnTo>
                  <a:pt x="914" y="0"/>
                </a:lnTo>
                <a:close/>
              </a:path>
            </a:pathLst>
          </a:custGeom>
          <a:solidFill>
            <a:srgbClr val="CC3447"/>
          </a:solidFill>
        </p:spPr>
        <p:txBody>
          <a:bodyPr wrap="square" lIns="0" tIns="0" rIns="0" bIns="0" rtlCol="0"/>
          <a:lstStyle/>
          <a:p>
            <a:endParaRPr/>
          </a:p>
        </p:txBody>
      </p:sp>
      <p:sp>
        <p:nvSpPr>
          <p:cNvPr id="5" name="object 5"/>
          <p:cNvSpPr/>
          <p:nvPr/>
        </p:nvSpPr>
        <p:spPr>
          <a:xfrm>
            <a:off x="1023006" y="4496272"/>
            <a:ext cx="288925" cy="332105"/>
          </a:xfrm>
          <a:custGeom>
            <a:avLst/>
            <a:gdLst/>
            <a:ahLst/>
            <a:cxnLst/>
            <a:rect l="l" t="t" r="r" b="b"/>
            <a:pathLst>
              <a:path w="288925" h="332104">
                <a:moveTo>
                  <a:pt x="914" y="0"/>
                </a:moveTo>
                <a:lnTo>
                  <a:pt x="0" y="331812"/>
                </a:lnTo>
                <a:lnTo>
                  <a:pt x="288404" y="165112"/>
                </a:lnTo>
                <a:lnTo>
                  <a:pt x="914" y="0"/>
                </a:lnTo>
                <a:close/>
              </a:path>
            </a:pathLst>
          </a:custGeom>
          <a:solidFill>
            <a:srgbClr val="2D6FB7"/>
          </a:solidFill>
        </p:spPr>
        <p:txBody>
          <a:bodyPr wrap="square" lIns="0" tIns="0" rIns="0" bIns="0" rtlCol="0"/>
          <a:lstStyle/>
          <a:p>
            <a:endParaRPr/>
          </a:p>
        </p:txBody>
      </p:sp>
      <p:sp>
        <p:nvSpPr>
          <p:cNvPr id="6" name="object 6"/>
          <p:cNvSpPr/>
          <p:nvPr/>
        </p:nvSpPr>
        <p:spPr>
          <a:xfrm>
            <a:off x="1023006" y="5311378"/>
            <a:ext cx="288925" cy="332105"/>
          </a:xfrm>
          <a:custGeom>
            <a:avLst/>
            <a:gdLst/>
            <a:ahLst/>
            <a:cxnLst/>
            <a:rect l="l" t="t" r="r" b="b"/>
            <a:pathLst>
              <a:path w="288925" h="332104">
                <a:moveTo>
                  <a:pt x="914" y="0"/>
                </a:moveTo>
                <a:lnTo>
                  <a:pt x="0" y="331812"/>
                </a:lnTo>
                <a:lnTo>
                  <a:pt x="288404" y="165112"/>
                </a:lnTo>
                <a:lnTo>
                  <a:pt x="914" y="0"/>
                </a:lnTo>
                <a:close/>
              </a:path>
            </a:pathLst>
          </a:custGeom>
          <a:solidFill>
            <a:srgbClr val="707272"/>
          </a:solidFill>
        </p:spPr>
        <p:txBody>
          <a:bodyPr wrap="square" lIns="0" tIns="0" rIns="0" bIns="0" rtlCol="0"/>
          <a:lstStyle/>
          <a:p>
            <a:endParaRPr/>
          </a:p>
        </p:txBody>
      </p:sp>
      <p:sp>
        <p:nvSpPr>
          <p:cNvPr id="7" name="object 7"/>
          <p:cNvSpPr/>
          <p:nvPr/>
        </p:nvSpPr>
        <p:spPr>
          <a:xfrm>
            <a:off x="1778048" y="3439521"/>
            <a:ext cx="6541134" cy="0"/>
          </a:xfrm>
          <a:custGeom>
            <a:avLst/>
            <a:gdLst/>
            <a:ahLst/>
            <a:cxnLst/>
            <a:rect l="l" t="t" r="r" b="b"/>
            <a:pathLst>
              <a:path w="6541134">
                <a:moveTo>
                  <a:pt x="0" y="0"/>
                </a:moveTo>
                <a:lnTo>
                  <a:pt x="6540931" y="0"/>
                </a:lnTo>
              </a:path>
            </a:pathLst>
          </a:custGeom>
          <a:ln w="25400">
            <a:solidFill>
              <a:srgbClr val="707272"/>
            </a:solidFill>
            <a:prstDash val="dot"/>
          </a:ln>
        </p:spPr>
        <p:txBody>
          <a:bodyPr wrap="square" lIns="0" tIns="0" rIns="0" bIns="0" rtlCol="0"/>
          <a:lstStyle/>
          <a:p>
            <a:endParaRPr/>
          </a:p>
        </p:txBody>
      </p:sp>
      <p:sp>
        <p:nvSpPr>
          <p:cNvPr id="8" name="object 8"/>
          <p:cNvSpPr/>
          <p:nvPr/>
        </p:nvSpPr>
        <p:spPr>
          <a:xfrm>
            <a:off x="1701545" y="3439521"/>
            <a:ext cx="0" cy="0"/>
          </a:xfrm>
          <a:custGeom>
            <a:avLst/>
            <a:gdLst/>
            <a:ahLst/>
            <a:cxnLst/>
            <a:rect l="l" t="t" r="r" b="b"/>
            <a:pathLst>
              <a:path>
                <a:moveTo>
                  <a:pt x="0" y="0"/>
                </a:moveTo>
                <a:lnTo>
                  <a:pt x="0" y="0"/>
                </a:lnTo>
              </a:path>
            </a:pathLst>
          </a:custGeom>
          <a:ln w="25400">
            <a:solidFill>
              <a:srgbClr val="707272"/>
            </a:solidFill>
          </a:ln>
        </p:spPr>
        <p:txBody>
          <a:bodyPr wrap="square" lIns="0" tIns="0" rIns="0" bIns="0" rtlCol="0"/>
          <a:lstStyle/>
          <a:p>
            <a:endParaRPr/>
          </a:p>
        </p:txBody>
      </p:sp>
      <p:sp>
        <p:nvSpPr>
          <p:cNvPr id="9" name="object 9"/>
          <p:cNvSpPr/>
          <p:nvPr/>
        </p:nvSpPr>
        <p:spPr>
          <a:xfrm>
            <a:off x="8357234" y="3439521"/>
            <a:ext cx="0" cy="0"/>
          </a:xfrm>
          <a:custGeom>
            <a:avLst/>
            <a:gdLst/>
            <a:ahLst/>
            <a:cxnLst/>
            <a:rect l="l" t="t" r="r" b="b"/>
            <a:pathLst>
              <a:path>
                <a:moveTo>
                  <a:pt x="0" y="0"/>
                </a:moveTo>
                <a:lnTo>
                  <a:pt x="0" y="0"/>
                </a:lnTo>
              </a:path>
            </a:pathLst>
          </a:custGeom>
          <a:ln w="25400">
            <a:solidFill>
              <a:srgbClr val="707272"/>
            </a:solidFill>
          </a:ln>
        </p:spPr>
        <p:txBody>
          <a:bodyPr wrap="square" lIns="0" tIns="0" rIns="0" bIns="0" rtlCol="0"/>
          <a:lstStyle/>
          <a:p>
            <a:endParaRPr/>
          </a:p>
        </p:txBody>
      </p:sp>
      <p:sp>
        <p:nvSpPr>
          <p:cNvPr id="10" name="object 10"/>
          <p:cNvSpPr/>
          <p:nvPr/>
        </p:nvSpPr>
        <p:spPr>
          <a:xfrm>
            <a:off x="1778040" y="4254627"/>
            <a:ext cx="6922770" cy="0"/>
          </a:xfrm>
          <a:custGeom>
            <a:avLst/>
            <a:gdLst/>
            <a:ahLst/>
            <a:cxnLst/>
            <a:rect l="l" t="t" r="r" b="b"/>
            <a:pathLst>
              <a:path w="6922770">
                <a:moveTo>
                  <a:pt x="0" y="0"/>
                </a:moveTo>
                <a:lnTo>
                  <a:pt x="6922744" y="0"/>
                </a:lnTo>
              </a:path>
            </a:pathLst>
          </a:custGeom>
          <a:ln w="25400">
            <a:solidFill>
              <a:srgbClr val="707272"/>
            </a:solidFill>
            <a:prstDash val="dot"/>
          </a:ln>
        </p:spPr>
        <p:txBody>
          <a:bodyPr wrap="square" lIns="0" tIns="0" rIns="0" bIns="0" rtlCol="0"/>
          <a:lstStyle/>
          <a:p>
            <a:endParaRPr/>
          </a:p>
        </p:txBody>
      </p:sp>
      <p:sp>
        <p:nvSpPr>
          <p:cNvPr id="11" name="object 11"/>
          <p:cNvSpPr/>
          <p:nvPr/>
        </p:nvSpPr>
        <p:spPr>
          <a:xfrm>
            <a:off x="1701545" y="4254627"/>
            <a:ext cx="0" cy="0"/>
          </a:xfrm>
          <a:custGeom>
            <a:avLst/>
            <a:gdLst/>
            <a:ahLst/>
            <a:cxnLst/>
            <a:rect l="l" t="t" r="r" b="b"/>
            <a:pathLst>
              <a:path>
                <a:moveTo>
                  <a:pt x="0" y="0"/>
                </a:moveTo>
                <a:lnTo>
                  <a:pt x="0" y="0"/>
                </a:lnTo>
              </a:path>
            </a:pathLst>
          </a:custGeom>
          <a:ln w="25400">
            <a:solidFill>
              <a:srgbClr val="707272"/>
            </a:solidFill>
          </a:ln>
        </p:spPr>
        <p:txBody>
          <a:bodyPr wrap="square" lIns="0" tIns="0" rIns="0" bIns="0" rtlCol="0"/>
          <a:lstStyle/>
          <a:p>
            <a:endParaRPr/>
          </a:p>
        </p:txBody>
      </p:sp>
      <p:sp>
        <p:nvSpPr>
          <p:cNvPr id="12" name="object 12"/>
          <p:cNvSpPr/>
          <p:nvPr/>
        </p:nvSpPr>
        <p:spPr>
          <a:xfrm>
            <a:off x="8739034" y="4254627"/>
            <a:ext cx="0" cy="0"/>
          </a:xfrm>
          <a:custGeom>
            <a:avLst/>
            <a:gdLst/>
            <a:ahLst/>
            <a:cxnLst/>
            <a:rect l="l" t="t" r="r" b="b"/>
            <a:pathLst>
              <a:path>
                <a:moveTo>
                  <a:pt x="0" y="0"/>
                </a:moveTo>
                <a:lnTo>
                  <a:pt x="0" y="0"/>
                </a:lnTo>
              </a:path>
            </a:pathLst>
          </a:custGeom>
          <a:ln w="25400">
            <a:solidFill>
              <a:srgbClr val="707272"/>
            </a:solidFill>
          </a:ln>
        </p:spPr>
        <p:txBody>
          <a:bodyPr wrap="square" lIns="0" tIns="0" rIns="0" bIns="0" rtlCol="0"/>
          <a:lstStyle/>
          <a:p>
            <a:endParaRPr/>
          </a:p>
        </p:txBody>
      </p:sp>
      <p:sp>
        <p:nvSpPr>
          <p:cNvPr id="13" name="object 13"/>
          <p:cNvSpPr/>
          <p:nvPr/>
        </p:nvSpPr>
        <p:spPr>
          <a:xfrm>
            <a:off x="1783953" y="5069733"/>
            <a:ext cx="6541134" cy="0"/>
          </a:xfrm>
          <a:custGeom>
            <a:avLst/>
            <a:gdLst/>
            <a:ahLst/>
            <a:cxnLst/>
            <a:rect l="l" t="t" r="r" b="b"/>
            <a:pathLst>
              <a:path w="6541134">
                <a:moveTo>
                  <a:pt x="0" y="0"/>
                </a:moveTo>
                <a:lnTo>
                  <a:pt x="6540931" y="0"/>
                </a:lnTo>
              </a:path>
            </a:pathLst>
          </a:custGeom>
          <a:ln w="25400">
            <a:solidFill>
              <a:srgbClr val="707272"/>
            </a:solidFill>
            <a:prstDash val="dot"/>
          </a:ln>
        </p:spPr>
        <p:txBody>
          <a:bodyPr wrap="square" lIns="0" tIns="0" rIns="0" bIns="0" rtlCol="0"/>
          <a:lstStyle/>
          <a:p>
            <a:endParaRPr/>
          </a:p>
        </p:txBody>
      </p:sp>
      <p:sp>
        <p:nvSpPr>
          <p:cNvPr id="14" name="object 14"/>
          <p:cNvSpPr/>
          <p:nvPr/>
        </p:nvSpPr>
        <p:spPr>
          <a:xfrm>
            <a:off x="1707451" y="5069733"/>
            <a:ext cx="0" cy="0"/>
          </a:xfrm>
          <a:custGeom>
            <a:avLst/>
            <a:gdLst/>
            <a:ahLst/>
            <a:cxnLst/>
            <a:rect l="l" t="t" r="r" b="b"/>
            <a:pathLst>
              <a:path>
                <a:moveTo>
                  <a:pt x="0" y="0"/>
                </a:moveTo>
                <a:lnTo>
                  <a:pt x="0" y="0"/>
                </a:lnTo>
              </a:path>
            </a:pathLst>
          </a:custGeom>
          <a:ln w="25400">
            <a:solidFill>
              <a:srgbClr val="707272"/>
            </a:solidFill>
          </a:ln>
        </p:spPr>
        <p:txBody>
          <a:bodyPr wrap="square" lIns="0" tIns="0" rIns="0" bIns="0" rtlCol="0"/>
          <a:lstStyle/>
          <a:p>
            <a:endParaRPr/>
          </a:p>
        </p:txBody>
      </p:sp>
      <p:sp>
        <p:nvSpPr>
          <p:cNvPr id="15" name="object 15"/>
          <p:cNvSpPr/>
          <p:nvPr/>
        </p:nvSpPr>
        <p:spPr>
          <a:xfrm>
            <a:off x="8363140" y="5069733"/>
            <a:ext cx="0" cy="0"/>
          </a:xfrm>
          <a:custGeom>
            <a:avLst/>
            <a:gdLst/>
            <a:ahLst/>
            <a:cxnLst/>
            <a:rect l="l" t="t" r="r" b="b"/>
            <a:pathLst>
              <a:path>
                <a:moveTo>
                  <a:pt x="0" y="0"/>
                </a:moveTo>
                <a:lnTo>
                  <a:pt x="0" y="0"/>
                </a:lnTo>
              </a:path>
            </a:pathLst>
          </a:custGeom>
          <a:ln w="25400">
            <a:solidFill>
              <a:srgbClr val="707272"/>
            </a:solidFill>
          </a:ln>
        </p:spPr>
        <p:txBody>
          <a:bodyPr wrap="square" lIns="0" tIns="0" rIns="0" bIns="0" rtlCol="0"/>
          <a:lstStyle/>
          <a:p>
            <a:endParaRPr/>
          </a:p>
        </p:txBody>
      </p:sp>
      <p:sp>
        <p:nvSpPr>
          <p:cNvPr id="16" name="object 16"/>
          <p:cNvSpPr/>
          <p:nvPr/>
        </p:nvSpPr>
        <p:spPr>
          <a:xfrm>
            <a:off x="6628574" y="0"/>
            <a:ext cx="6173470" cy="7772400"/>
          </a:xfrm>
          <a:custGeom>
            <a:avLst/>
            <a:gdLst/>
            <a:ahLst/>
            <a:cxnLst/>
            <a:rect l="l" t="t" r="r" b="b"/>
            <a:pathLst>
              <a:path w="6173470" h="7772400">
                <a:moveTo>
                  <a:pt x="6173025" y="0"/>
                </a:moveTo>
                <a:lnTo>
                  <a:pt x="4076458" y="0"/>
                </a:lnTo>
                <a:lnTo>
                  <a:pt x="0" y="7772400"/>
                </a:lnTo>
                <a:lnTo>
                  <a:pt x="6173025" y="7772400"/>
                </a:lnTo>
                <a:lnTo>
                  <a:pt x="6173025" y="0"/>
                </a:lnTo>
                <a:close/>
              </a:path>
            </a:pathLst>
          </a:custGeom>
          <a:solidFill>
            <a:srgbClr val="2D6FB7"/>
          </a:solidFill>
        </p:spPr>
        <p:txBody>
          <a:bodyPr wrap="square" lIns="0" tIns="0" rIns="0" bIns="0" rtlCol="0"/>
          <a:lstStyle/>
          <a:p>
            <a:endParaRPr/>
          </a:p>
        </p:txBody>
      </p:sp>
      <p:sp>
        <p:nvSpPr>
          <p:cNvPr id="17" name="object 17"/>
          <p:cNvSpPr txBox="1">
            <a:spLocks noGrp="1"/>
          </p:cNvSpPr>
          <p:nvPr>
            <p:ph type="title"/>
          </p:nvPr>
        </p:nvSpPr>
        <p:spPr>
          <a:xfrm>
            <a:off x="558800" y="336550"/>
            <a:ext cx="6541134" cy="2081339"/>
          </a:xfrm>
          <a:prstGeom prst="rect">
            <a:avLst/>
          </a:prstGeom>
        </p:spPr>
        <p:txBody>
          <a:bodyPr vert="horz" wrap="square" lIns="0" tIns="149860" rIns="0" bIns="0" rtlCol="0">
            <a:spAutoFit/>
          </a:bodyPr>
          <a:lstStyle/>
          <a:p>
            <a:pPr marL="12700" marR="5080">
              <a:lnSpc>
                <a:spcPts val="7400"/>
              </a:lnSpc>
              <a:spcBef>
                <a:spcPts val="1180"/>
              </a:spcBef>
              <a:tabLst>
                <a:tab pos="733425" algn="l"/>
                <a:tab pos="3142615" algn="l"/>
                <a:tab pos="5045710" algn="l"/>
              </a:tabLst>
            </a:pPr>
            <a:r>
              <a:rPr sz="7000" spc="-70" dirty="0"/>
              <a:t>3</a:t>
            </a:r>
            <a:r>
              <a:rPr sz="7000" dirty="0"/>
              <a:t>.	</a:t>
            </a:r>
            <a:r>
              <a:rPr lang="en-US" sz="7000" dirty="0"/>
              <a:t> </a:t>
            </a:r>
            <a:r>
              <a:rPr sz="7000" spc="-200" dirty="0"/>
              <a:t>P</a:t>
            </a:r>
            <a:r>
              <a:rPr sz="7000" spc="-245" dirty="0"/>
              <a:t>r</a:t>
            </a:r>
            <a:r>
              <a:rPr sz="7000" dirty="0"/>
              <a:t>e</a:t>
            </a:r>
            <a:r>
              <a:rPr sz="7000" spc="-85" dirty="0"/>
              <a:t>p</a:t>
            </a:r>
            <a:r>
              <a:rPr sz="7000" dirty="0"/>
              <a:t>a</a:t>
            </a:r>
            <a:r>
              <a:rPr sz="7000" spc="-50" dirty="0"/>
              <a:t>i</a:t>
            </a:r>
            <a:r>
              <a:rPr sz="7000" dirty="0"/>
              <a:t>d</a:t>
            </a:r>
            <a:r>
              <a:rPr lang="en-US" sz="7000" dirty="0"/>
              <a:t> </a:t>
            </a:r>
            <a:r>
              <a:rPr sz="7000" spc="-35" dirty="0"/>
              <a:t>P</a:t>
            </a:r>
            <a:r>
              <a:rPr sz="7000" spc="-50" dirty="0"/>
              <a:t>l</a:t>
            </a:r>
            <a:r>
              <a:rPr sz="7000" dirty="0"/>
              <a:t>a</a:t>
            </a:r>
            <a:r>
              <a:rPr sz="7000" spc="20" dirty="0"/>
              <a:t>n</a:t>
            </a:r>
            <a:r>
              <a:rPr sz="7000" dirty="0"/>
              <a:t>s	</a:t>
            </a:r>
            <a:r>
              <a:rPr sz="7000" spc="-140" dirty="0"/>
              <a:t>A</a:t>
            </a:r>
            <a:r>
              <a:rPr sz="7000" spc="-250" dirty="0"/>
              <a:t>r</a:t>
            </a:r>
            <a:r>
              <a:rPr sz="7000" dirty="0"/>
              <a:t>e </a:t>
            </a:r>
            <a:r>
              <a:rPr sz="7000" spc="-35" dirty="0"/>
              <a:t>Flexible</a:t>
            </a:r>
            <a:endParaRPr sz="7000" dirty="0"/>
          </a:p>
        </p:txBody>
      </p:sp>
      <p:sp>
        <p:nvSpPr>
          <p:cNvPr id="18" name="object 18"/>
          <p:cNvSpPr/>
          <p:nvPr/>
        </p:nvSpPr>
        <p:spPr>
          <a:xfrm>
            <a:off x="5839193" y="720826"/>
            <a:ext cx="6962406" cy="7051573"/>
          </a:xfrm>
          <a:prstGeom prst="rect">
            <a:avLst/>
          </a:prstGeom>
          <a:blipFill>
            <a:blip r:embed="rId3" cstate="print"/>
            <a:stretch>
              <a:fillRect/>
            </a:stretch>
          </a:blipFill>
        </p:spPr>
        <p:txBody>
          <a:bodyPr wrap="square" lIns="0" tIns="0" rIns="0" bIns="0" rtlCol="0"/>
          <a:lstStyle/>
          <a:p>
            <a:endParaRPr/>
          </a:p>
        </p:txBody>
      </p:sp>
      <p:sp>
        <p:nvSpPr>
          <p:cNvPr id="19" name="object 19"/>
          <p:cNvSpPr/>
          <p:nvPr/>
        </p:nvSpPr>
        <p:spPr>
          <a:xfrm>
            <a:off x="5379116" y="5509926"/>
            <a:ext cx="7422515" cy="2262505"/>
          </a:xfrm>
          <a:custGeom>
            <a:avLst/>
            <a:gdLst/>
            <a:ahLst/>
            <a:cxnLst/>
            <a:rect l="l" t="t" r="r" b="b"/>
            <a:pathLst>
              <a:path w="7422515" h="2262504">
                <a:moveTo>
                  <a:pt x="7422483" y="0"/>
                </a:moveTo>
                <a:lnTo>
                  <a:pt x="0" y="2262473"/>
                </a:lnTo>
                <a:lnTo>
                  <a:pt x="7422483" y="2262473"/>
                </a:lnTo>
                <a:lnTo>
                  <a:pt x="7422483" y="0"/>
                </a:lnTo>
                <a:close/>
              </a:path>
            </a:pathLst>
          </a:custGeom>
          <a:solidFill>
            <a:srgbClr val="13294D">
              <a:alpha val="84999"/>
            </a:srgbClr>
          </a:solidFill>
        </p:spPr>
        <p:txBody>
          <a:bodyPr wrap="square" lIns="0" tIns="0" rIns="0" bIns="0" rtlCol="0"/>
          <a:lstStyle/>
          <a:p>
            <a:endParaRPr/>
          </a:p>
        </p:txBody>
      </p:sp>
      <p:pic>
        <p:nvPicPr>
          <p:cNvPr id="31" name="Picture 30">
            <a:extLst>
              <a:ext uri="{FF2B5EF4-FFF2-40B4-BE49-F238E27FC236}">
                <a16:creationId xmlns:a16="http://schemas.microsoft.com/office/drawing/2014/main" id="{E6C8EBE2-F5FE-154A-A02E-7BFE7BDC7D81}"/>
              </a:ext>
            </a:extLst>
          </p:cNvPr>
          <p:cNvPicPr>
            <a:picLocks noChangeAspect="1"/>
          </p:cNvPicPr>
          <p:nvPr/>
        </p:nvPicPr>
        <p:blipFill>
          <a:blip r:embed="rId4"/>
          <a:stretch>
            <a:fillRect/>
          </a:stretch>
        </p:blipFill>
        <p:spPr>
          <a:xfrm>
            <a:off x="9448800" y="7051574"/>
            <a:ext cx="2811646" cy="32680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6628574" y="0"/>
            <a:ext cx="6173470" cy="7772400"/>
          </a:xfrm>
          <a:custGeom>
            <a:avLst/>
            <a:gdLst/>
            <a:ahLst/>
            <a:cxnLst/>
            <a:rect l="l" t="t" r="r" b="b"/>
            <a:pathLst>
              <a:path w="6173470" h="7772400">
                <a:moveTo>
                  <a:pt x="6173025" y="0"/>
                </a:moveTo>
                <a:lnTo>
                  <a:pt x="4076458" y="0"/>
                </a:lnTo>
                <a:lnTo>
                  <a:pt x="0" y="7772400"/>
                </a:lnTo>
                <a:lnTo>
                  <a:pt x="6173025" y="7772400"/>
                </a:lnTo>
                <a:lnTo>
                  <a:pt x="6173025" y="0"/>
                </a:lnTo>
                <a:close/>
              </a:path>
            </a:pathLst>
          </a:custGeom>
          <a:solidFill>
            <a:srgbClr val="2F3289"/>
          </a:solidFill>
        </p:spPr>
        <p:txBody>
          <a:bodyPr wrap="square" lIns="0" tIns="0" rIns="0" bIns="0" rtlCol="0"/>
          <a:lstStyle/>
          <a:p>
            <a:endParaRPr/>
          </a:p>
        </p:txBody>
      </p:sp>
      <p:sp>
        <p:nvSpPr>
          <p:cNvPr id="3" name="object 3"/>
          <p:cNvSpPr txBox="1">
            <a:spLocks noGrp="1"/>
          </p:cNvSpPr>
          <p:nvPr>
            <p:ph type="title"/>
          </p:nvPr>
        </p:nvSpPr>
        <p:spPr>
          <a:xfrm>
            <a:off x="139715" y="230559"/>
            <a:ext cx="8458200" cy="2081339"/>
          </a:xfrm>
          <a:prstGeom prst="rect">
            <a:avLst/>
          </a:prstGeom>
        </p:spPr>
        <p:txBody>
          <a:bodyPr vert="horz" wrap="square" lIns="0" tIns="149860" rIns="0" bIns="0" rtlCol="0">
            <a:spAutoFit/>
          </a:bodyPr>
          <a:lstStyle/>
          <a:p>
            <a:pPr marL="12700" marR="5080">
              <a:lnSpc>
                <a:spcPts val="7400"/>
              </a:lnSpc>
              <a:spcBef>
                <a:spcPts val="1180"/>
              </a:spcBef>
              <a:tabLst>
                <a:tab pos="731520" algn="l"/>
                <a:tab pos="3140710" algn="l"/>
                <a:tab pos="5043805" algn="l"/>
              </a:tabLst>
            </a:pPr>
            <a:r>
              <a:rPr sz="7000" spc="-70" dirty="0"/>
              <a:t>4</a:t>
            </a:r>
            <a:r>
              <a:rPr sz="7000" dirty="0"/>
              <a:t>.	</a:t>
            </a:r>
            <a:r>
              <a:rPr lang="en-US" sz="7000" dirty="0"/>
              <a:t> </a:t>
            </a:r>
            <a:r>
              <a:rPr sz="7000" spc="-200" dirty="0"/>
              <a:t>P</a:t>
            </a:r>
            <a:r>
              <a:rPr sz="7000" spc="-245" dirty="0"/>
              <a:t>r</a:t>
            </a:r>
            <a:r>
              <a:rPr sz="7000" dirty="0"/>
              <a:t>e</a:t>
            </a:r>
            <a:r>
              <a:rPr sz="7000" spc="-85" dirty="0"/>
              <a:t>p</a:t>
            </a:r>
            <a:r>
              <a:rPr sz="7000" dirty="0"/>
              <a:t>a</a:t>
            </a:r>
            <a:r>
              <a:rPr sz="7000" spc="-50" dirty="0"/>
              <a:t>i</a:t>
            </a:r>
            <a:r>
              <a:rPr sz="7000" dirty="0"/>
              <a:t>d</a:t>
            </a:r>
            <a:r>
              <a:rPr lang="en-US" sz="7000" dirty="0"/>
              <a:t> </a:t>
            </a:r>
            <a:r>
              <a:rPr sz="7000" spc="-35" dirty="0"/>
              <a:t>P</a:t>
            </a:r>
            <a:r>
              <a:rPr sz="7000" spc="-50" dirty="0"/>
              <a:t>l</a:t>
            </a:r>
            <a:r>
              <a:rPr sz="7000" dirty="0"/>
              <a:t>a</a:t>
            </a:r>
            <a:r>
              <a:rPr sz="7000" spc="20" dirty="0"/>
              <a:t>n</a:t>
            </a:r>
            <a:r>
              <a:rPr sz="7000" dirty="0"/>
              <a:t>s</a:t>
            </a:r>
            <a:r>
              <a:rPr lang="en-US" sz="7000" dirty="0"/>
              <a:t> </a:t>
            </a:r>
            <a:r>
              <a:rPr sz="7000" dirty="0"/>
              <a:t>a</a:t>
            </a:r>
            <a:r>
              <a:rPr sz="7000" spc="-250" dirty="0"/>
              <a:t>r</a:t>
            </a:r>
            <a:r>
              <a:rPr sz="7000" dirty="0"/>
              <a:t>e </a:t>
            </a:r>
            <a:r>
              <a:rPr sz="7000" spc="-55" dirty="0"/>
              <a:t>Secure</a:t>
            </a:r>
            <a:endParaRPr sz="7000" dirty="0"/>
          </a:p>
        </p:txBody>
      </p:sp>
      <p:sp>
        <p:nvSpPr>
          <p:cNvPr id="4" name="object 4"/>
          <p:cNvSpPr txBox="1"/>
          <p:nvPr/>
        </p:nvSpPr>
        <p:spPr>
          <a:xfrm>
            <a:off x="1669795" y="3378708"/>
            <a:ext cx="3142615" cy="2130425"/>
          </a:xfrm>
          <a:prstGeom prst="rect">
            <a:avLst/>
          </a:prstGeom>
        </p:spPr>
        <p:txBody>
          <a:bodyPr vert="horz" wrap="square" lIns="0" tIns="13970" rIns="0" bIns="0" rtlCol="0">
            <a:spAutoFit/>
          </a:bodyPr>
          <a:lstStyle/>
          <a:p>
            <a:pPr marL="12700">
              <a:lnSpc>
                <a:spcPct val="100000"/>
              </a:lnSpc>
              <a:spcBef>
                <a:spcPts val="110"/>
              </a:spcBef>
            </a:pPr>
            <a:r>
              <a:rPr sz="3100" b="1" dirty="0">
                <a:solidFill>
                  <a:srgbClr val="EBA721"/>
                </a:solidFill>
                <a:latin typeface="Open Sans"/>
                <a:cs typeface="Open Sans"/>
              </a:rPr>
              <a:t>Guaranteed</a:t>
            </a:r>
            <a:endParaRPr sz="3100" dirty="0">
              <a:latin typeface="Open Sans"/>
              <a:cs typeface="Open Sans"/>
            </a:endParaRPr>
          </a:p>
          <a:p>
            <a:pPr marL="12700" marR="5080">
              <a:lnSpc>
                <a:spcPts val="6420"/>
              </a:lnSpc>
              <a:spcBef>
                <a:spcPts val="665"/>
              </a:spcBef>
            </a:pPr>
            <a:r>
              <a:rPr sz="3100" b="1" spc="5" dirty="0">
                <a:solidFill>
                  <a:srgbClr val="CC3447"/>
                </a:solidFill>
                <a:latin typeface="Open Sans"/>
                <a:cs typeface="Open Sans"/>
              </a:rPr>
              <a:t>Fixed</a:t>
            </a:r>
            <a:r>
              <a:rPr sz="3100" b="1" spc="-75" dirty="0">
                <a:solidFill>
                  <a:srgbClr val="CC3447"/>
                </a:solidFill>
                <a:latin typeface="Open Sans"/>
                <a:cs typeface="Open Sans"/>
              </a:rPr>
              <a:t> </a:t>
            </a:r>
            <a:r>
              <a:rPr sz="3100" b="1" spc="5" dirty="0">
                <a:solidFill>
                  <a:srgbClr val="CC3447"/>
                </a:solidFill>
                <a:latin typeface="Open Sans"/>
                <a:cs typeface="Open Sans"/>
              </a:rPr>
              <a:t>payments  </a:t>
            </a:r>
            <a:r>
              <a:rPr sz="3100" b="1" dirty="0">
                <a:solidFill>
                  <a:srgbClr val="2D6FB7"/>
                </a:solidFill>
                <a:latin typeface="Open Sans"/>
                <a:cs typeface="Open Sans"/>
              </a:rPr>
              <a:t>Refundable</a:t>
            </a:r>
            <a:endParaRPr sz="3100" dirty="0">
              <a:latin typeface="Open Sans"/>
              <a:cs typeface="Open Sans"/>
            </a:endParaRPr>
          </a:p>
        </p:txBody>
      </p:sp>
      <p:sp>
        <p:nvSpPr>
          <p:cNvPr id="5" name="object 5"/>
          <p:cNvSpPr/>
          <p:nvPr/>
        </p:nvSpPr>
        <p:spPr>
          <a:xfrm>
            <a:off x="1023006" y="3480024"/>
            <a:ext cx="288925" cy="332105"/>
          </a:xfrm>
          <a:custGeom>
            <a:avLst/>
            <a:gdLst/>
            <a:ahLst/>
            <a:cxnLst/>
            <a:rect l="l" t="t" r="r" b="b"/>
            <a:pathLst>
              <a:path w="288925" h="332104">
                <a:moveTo>
                  <a:pt x="914" y="0"/>
                </a:moveTo>
                <a:lnTo>
                  <a:pt x="0" y="331812"/>
                </a:lnTo>
                <a:lnTo>
                  <a:pt x="288404" y="165112"/>
                </a:lnTo>
                <a:lnTo>
                  <a:pt x="914" y="0"/>
                </a:lnTo>
                <a:close/>
              </a:path>
            </a:pathLst>
          </a:custGeom>
          <a:solidFill>
            <a:srgbClr val="EBA721"/>
          </a:solidFill>
        </p:spPr>
        <p:txBody>
          <a:bodyPr wrap="square" lIns="0" tIns="0" rIns="0" bIns="0" rtlCol="0"/>
          <a:lstStyle/>
          <a:p>
            <a:endParaRPr/>
          </a:p>
        </p:txBody>
      </p:sp>
      <p:sp>
        <p:nvSpPr>
          <p:cNvPr id="6" name="object 6"/>
          <p:cNvSpPr/>
          <p:nvPr/>
        </p:nvSpPr>
        <p:spPr>
          <a:xfrm>
            <a:off x="1023006" y="4299330"/>
            <a:ext cx="288925" cy="332105"/>
          </a:xfrm>
          <a:custGeom>
            <a:avLst/>
            <a:gdLst/>
            <a:ahLst/>
            <a:cxnLst/>
            <a:rect l="l" t="t" r="r" b="b"/>
            <a:pathLst>
              <a:path w="288925" h="332104">
                <a:moveTo>
                  <a:pt x="914" y="0"/>
                </a:moveTo>
                <a:lnTo>
                  <a:pt x="0" y="331812"/>
                </a:lnTo>
                <a:lnTo>
                  <a:pt x="288404" y="165112"/>
                </a:lnTo>
                <a:lnTo>
                  <a:pt x="914" y="0"/>
                </a:lnTo>
                <a:close/>
              </a:path>
            </a:pathLst>
          </a:custGeom>
          <a:solidFill>
            <a:srgbClr val="CC3447"/>
          </a:solidFill>
        </p:spPr>
        <p:txBody>
          <a:bodyPr wrap="square" lIns="0" tIns="0" rIns="0" bIns="0" rtlCol="0"/>
          <a:lstStyle/>
          <a:p>
            <a:endParaRPr/>
          </a:p>
        </p:txBody>
      </p:sp>
      <p:sp>
        <p:nvSpPr>
          <p:cNvPr id="7" name="object 7"/>
          <p:cNvSpPr/>
          <p:nvPr/>
        </p:nvSpPr>
        <p:spPr>
          <a:xfrm>
            <a:off x="1023006" y="5099721"/>
            <a:ext cx="288925" cy="332105"/>
          </a:xfrm>
          <a:custGeom>
            <a:avLst/>
            <a:gdLst/>
            <a:ahLst/>
            <a:cxnLst/>
            <a:rect l="l" t="t" r="r" b="b"/>
            <a:pathLst>
              <a:path w="288925" h="332104">
                <a:moveTo>
                  <a:pt x="914" y="0"/>
                </a:moveTo>
                <a:lnTo>
                  <a:pt x="0" y="331812"/>
                </a:lnTo>
                <a:lnTo>
                  <a:pt x="288404" y="165112"/>
                </a:lnTo>
                <a:lnTo>
                  <a:pt x="914" y="0"/>
                </a:lnTo>
                <a:close/>
              </a:path>
            </a:pathLst>
          </a:custGeom>
          <a:solidFill>
            <a:srgbClr val="2D6FB7"/>
          </a:solidFill>
        </p:spPr>
        <p:txBody>
          <a:bodyPr wrap="square" lIns="0" tIns="0" rIns="0" bIns="0" rtlCol="0"/>
          <a:lstStyle/>
          <a:p>
            <a:endParaRPr/>
          </a:p>
        </p:txBody>
      </p:sp>
      <p:sp>
        <p:nvSpPr>
          <p:cNvPr id="8" name="object 8"/>
          <p:cNvSpPr/>
          <p:nvPr/>
        </p:nvSpPr>
        <p:spPr>
          <a:xfrm>
            <a:off x="1778048" y="4042969"/>
            <a:ext cx="6541134" cy="0"/>
          </a:xfrm>
          <a:custGeom>
            <a:avLst/>
            <a:gdLst/>
            <a:ahLst/>
            <a:cxnLst/>
            <a:rect l="l" t="t" r="r" b="b"/>
            <a:pathLst>
              <a:path w="6541134">
                <a:moveTo>
                  <a:pt x="0" y="0"/>
                </a:moveTo>
                <a:lnTo>
                  <a:pt x="6540931" y="0"/>
                </a:lnTo>
              </a:path>
            </a:pathLst>
          </a:custGeom>
          <a:ln w="25400">
            <a:solidFill>
              <a:srgbClr val="707272"/>
            </a:solidFill>
            <a:prstDash val="dot"/>
          </a:ln>
        </p:spPr>
        <p:txBody>
          <a:bodyPr wrap="square" lIns="0" tIns="0" rIns="0" bIns="0" rtlCol="0"/>
          <a:lstStyle/>
          <a:p>
            <a:endParaRPr/>
          </a:p>
        </p:txBody>
      </p:sp>
      <p:sp>
        <p:nvSpPr>
          <p:cNvPr id="9" name="object 9"/>
          <p:cNvSpPr/>
          <p:nvPr/>
        </p:nvSpPr>
        <p:spPr>
          <a:xfrm>
            <a:off x="1701545" y="4042969"/>
            <a:ext cx="0" cy="0"/>
          </a:xfrm>
          <a:custGeom>
            <a:avLst/>
            <a:gdLst/>
            <a:ahLst/>
            <a:cxnLst/>
            <a:rect l="l" t="t" r="r" b="b"/>
            <a:pathLst>
              <a:path>
                <a:moveTo>
                  <a:pt x="0" y="0"/>
                </a:moveTo>
                <a:lnTo>
                  <a:pt x="0" y="0"/>
                </a:lnTo>
              </a:path>
            </a:pathLst>
          </a:custGeom>
          <a:ln w="25400">
            <a:solidFill>
              <a:srgbClr val="707272"/>
            </a:solidFill>
          </a:ln>
        </p:spPr>
        <p:txBody>
          <a:bodyPr wrap="square" lIns="0" tIns="0" rIns="0" bIns="0" rtlCol="0"/>
          <a:lstStyle/>
          <a:p>
            <a:endParaRPr/>
          </a:p>
        </p:txBody>
      </p:sp>
      <p:sp>
        <p:nvSpPr>
          <p:cNvPr id="10" name="object 10"/>
          <p:cNvSpPr/>
          <p:nvPr/>
        </p:nvSpPr>
        <p:spPr>
          <a:xfrm>
            <a:off x="8357234" y="4042969"/>
            <a:ext cx="0" cy="0"/>
          </a:xfrm>
          <a:custGeom>
            <a:avLst/>
            <a:gdLst/>
            <a:ahLst/>
            <a:cxnLst/>
            <a:rect l="l" t="t" r="r" b="b"/>
            <a:pathLst>
              <a:path>
                <a:moveTo>
                  <a:pt x="0" y="0"/>
                </a:moveTo>
                <a:lnTo>
                  <a:pt x="0" y="0"/>
                </a:lnTo>
              </a:path>
            </a:pathLst>
          </a:custGeom>
          <a:ln w="25400">
            <a:solidFill>
              <a:srgbClr val="707272"/>
            </a:solidFill>
          </a:ln>
        </p:spPr>
        <p:txBody>
          <a:bodyPr wrap="square" lIns="0" tIns="0" rIns="0" bIns="0" rtlCol="0"/>
          <a:lstStyle/>
          <a:p>
            <a:endParaRPr/>
          </a:p>
        </p:txBody>
      </p:sp>
      <p:sp>
        <p:nvSpPr>
          <p:cNvPr id="11" name="object 11"/>
          <p:cNvSpPr/>
          <p:nvPr/>
        </p:nvSpPr>
        <p:spPr>
          <a:xfrm>
            <a:off x="1778048" y="4858075"/>
            <a:ext cx="6541134" cy="0"/>
          </a:xfrm>
          <a:custGeom>
            <a:avLst/>
            <a:gdLst/>
            <a:ahLst/>
            <a:cxnLst/>
            <a:rect l="l" t="t" r="r" b="b"/>
            <a:pathLst>
              <a:path w="6541134">
                <a:moveTo>
                  <a:pt x="0" y="0"/>
                </a:moveTo>
                <a:lnTo>
                  <a:pt x="6540931" y="0"/>
                </a:lnTo>
              </a:path>
            </a:pathLst>
          </a:custGeom>
          <a:ln w="25400">
            <a:solidFill>
              <a:srgbClr val="707272"/>
            </a:solidFill>
            <a:prstDash val="dot"/>
          </a:ln>
        </p:spPr>
        <p:txBody>
          <a:bodyPr wrap="square" lIns="0" tIns="0" rIns="0" bIns="0" rtlCol="0"/>
          <a:lstStyle/>
          <a:p>
            <a:endParaRPr/>
          </a:p>
        </p:txBody>
      </p:sp>
      <p:sp>
        <p:nvSpPr>
          <p:cNvPr id="12" name="object 12"/>
          <p:cNvSpPr/>
          <p:nvPr/>
        </p:nvSpPr>
        <p:spPr>
          <a:xfrm>
            <a:off x="1701545" y="4858075"/>
            <a:ext cx="0" cy="0"/>
          </a:xfrm>
          <a:custGeom>
            <a:avLst/>
            <a:gdLst/>
            <a:ahLst/>
            <a:cxnLst/>
            <a:rect l="l" t="t" r="r" b="b"/>
            <a:pathLst>
              <a:path>
                <a:moveTo>
                  <a:pt x="0" y="0"/>
                </a:moveTo>
                <a:lnTo>
                  <a:pt x="0" y="0"/>
                </a:lnTo>
              </a:path>
            </a:pathLst>
          </a:custGeom>
          <a:ln w="25400">
            <a:solidFill>
              <a:srgbClr val="707272"/>
            </a:solidFill>
          </a:ln>
        </p:spPr>
        <p:txBody>
          <a:bodyPr wrap="square" lIns="0" tIns="0" rIns="0" bIns="0" rtlCol="0"/>
          <a:lstStyle/>
          <a:p>
            <a:endParaRPr/>
          </a:p>
        </p:txBody>
      </p:sp>
      <p:sp>
        <p:nvSpPr>
          <p:cNvPr id="13" name="object 13"/>
          <p:cNvSpPr/>
          <p:nvPr/>
        </p:nvSpPr>
        <p:spPr>
          <a:xfrm>
            <a:off x="8357234" y="4858075"/>
            <a:ext cx="0" cy="0"/>
          </a:xfrm>
          <a:custGeom>
            <a:avLst/>
            <a:gdLst/>
            <a:ahLst/>
            <a:cxnLst/>
            <a:rect l="l" t="t" r="r" b="b"/>
            <a:pathLst>
              <a:path>
                <a:moveTo>
                  <a:pt x="0" y="0"/>
                </a:moveTo>
                <a:lnTo>
                  <a:pt x="0" y="0"/>
                </a:lnTo>
              </a:path>
            </a:pathLst>
          </a:custGeom>
          <a:ln w="25400">
            <a:solidFill>
              <a:srgbClr val="707272"/>
            </a:solidFill>
          </a:ln>
        </p:spPr>
        <p:txBody>
          <a:bodyPr wrap="square" lIns="0" tIns="0" rIns="0" bIns="0" rtlCol="0"/>
          <a:lstStyle/>
          <a:p>
            <a:endParaRPr/>
          </a:p>
        </p:txBody>
      </p:sp>
      <p:sp>
        <p:nvSpPr>
          <p:cNvPr id="14" name="object 14"/>
          <p:cNvSpPr/>
          <p:nvPr/>
        </p:nvSpPr>
        <p:spPr>
          <a:xfrm>
            <a:off x="5839193" y="720826"/>
            <a:ext cx="6962406" cy="7051573"/>
          </a:xfrm>
          <a:prstGeom prst="rect">
            <a:avLst/>
          </a:prstGeom>
          <a:blipFill>
            <a:blip r:embed="rId3" cstate="print"/>
            <a:stretch>
              <a:fillRect/>
            </a:stretch>
          </a:blipFill>
        </p:spPr>
        <p:txBody>
          <a:bodyPr wrap="square" lIns="0" tIns="0" rIns="0" bIns="0" rtlCol="0"/>
          <a:lstStyle/>
          <a:p>
            <a:endParaRPr/>
          </a:p>
        </p:txBody>
      </p:sp>
      <p:sp>
        <p:nvSpPr>
          <p:cNvPr id="15" name="object 15"/>
          <p:cNvSpPr/>
          <p:nvPr/>
        </p:nvSpPr>
        <p:spPr>
          <a:xfrm>
            <a:off x="5379116" y="5509926"/>
            <a:ext cx="7422515" cy="2262505"/>
          </a:xfrm>
          <a:custGeom>
            <a:avLst/>
            <a:gdLst/>
            <a:ahLst/>
            <a:cxnLst/>
            <a:rect l="l" t="t" r="r" b="b"/>
            <a:pathLst>
              <a:path w="7422515" h="2262504">
                <a:moveTo>
                  <a:pt x="7422483" y="0"/>
                </a:moveTo>
                <a:lnTo>
                  <a:pt x="0" y="2262473"/>
                </a:lnTo>
                <a:lnTo>
                  <a:pt x="7422483" y="2262473"/>
                </a:lnTo>
                <a:lnTo>
                  <a:pt x="7422483" y="0"/>
                </a:lnTo>
                <a:close/>
              </a:path>
            </a:pathLst>
          </a:custGeom>
          <a:solidFill>
            <a:srgbClr val="CC3447">
              <a:alpha val="84999"/>
            </a:srgbClr>
          </a:solidFill>
        </p:spPr>
        <p:txBody>
          <a:bodyPr wrap="square" lIns="0" tIns="0" rIns="0" bIns="0" rtlCol="0"/>
          <a:lstStyle/>
          <a:p>
            <a:endParaRPr/>
          </a:p>
        </p:txBody>
      </p:sp>
      <p:pic>
        <p:nvPicPr>
          <p:cNvPr id="27" name="Picture 26">
            <a:extLst>
              <a:ext uri="{FF2B5EF4-FFF2-40B4-BE49-F238E27FC236}">
                <a16:creationId xmlns:a16="http://schemas.microsoft.com/office/drawing/2014/main" id="{47DC308B-DAB5-124B-946E-0030A1E79155}"/>
              </a:ext>
            </a:extLst>
          </p:cNvPr>
          <p:cNvPicPr>
            <a:picLocks noChangeAspect="1"/>
          </p:cNvPicPr>
          <p:nvPr/>
        </p:nvPicPr>
        <p:blipFill>
          <a:blip r:embed="rId4"/>
          <a:stretch>
            <a:fillRect/>
          </a:stretch>
        </p:blipFill>
        <p:spPr>
          <a:xfrm>
            <a:off x="9448800" y="7051574"/>
            <a:ext cx="2811646" cy="32680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7576622" y="0"/>
            <a:ext cx="5225415" cy="7772400"/>
          </a:xfrm>
          <a:custGeom>
            <a:avLst/>
            <a:gdLst/>
            <a:ahLst/>
            <a:cxnLst/>
            <a:rect l="l" t="t" r="r" b="b"/>
            <a:pathLst>
              <a:path w="5225415" h="7772400">
                <a:moveTo>
                  <a:pt x="5224983" y="0"/>
                </a:moveTo>
                <a:lnTo>
                  <a:pt x="1068146" y="0"/>
                </a:lnTo>
                <a:lnTo>
                  <a:pt x="0" y="7772400"/>
                </a:lnTo>
                <a:lnTo>
                  <a:pt x="5224983" y="7772400"/>
                </a:lnTo>
                <a:lnTo>
                  <a:pt x="5224983" y="0"/>
                </a:lnTo>
                <a:close/>
              </a:path>
            </a:pathLst>
          </a:custGeom>
          <a:solidFill>
            <a:srgbClr val="CC3447"/>
          </a:solidFill>
        </p:spPr>
        <p:txBody>
          <a:bodyPr wrap="square" lIns="0" tIns="0" rIns="0" bIns="0" rtlCol="0"/>
          <a:lstStyle/>
          <a:p>
            <a:endParaRPr/>
          </a:p>
        </p:txBody>
      </p:sp>
      <p:sp>
        <p:nvSpPr>
          <p:cNvPr id="3" name="object 3"/>
          <p:cNvSpPr txBox="1">
            <a:spLocks noGrp="1"/>
          </p:cNvSpPr>
          <p:nvPr>
            <p:ph type="title"/>
          </p:nvPr>
        </p:nvSpPr>
        <p:spPr>
          <a:xfrm>
            <a:off x="254772" y="155842"/>
            <a:ext cx="7922745" cy="2998257"/>
          </a:xfrm>
          <a:prstGeom prst="rect">
            <a:avLst/>
          </a:prstGeom>
        </p:spPr>
        <p:txBody>
          <a:bodyPr vert="horz" wrap="square" lIns="0" tIns="149860" rIns="0" bIns="0" rtlCol="0">
            <a:spAutoFit/>
          </a:bodyPr>
          <a:lstStyle/>
          <a:p>
            <a:pPr marL="12700" marR="5080">
              <a:lnSpc>
                <a:spcPts val="7400"/>
              </a:lnSpc>
              <a:spcBef>
                <a:spcPts val="1180"/>
              </a:spcBef>
              <a:tabLst>
                <a:tab pos="745490" algn="l"/>
                <a:tab pos="2910205" algn="l"/>
                <a:tab pos="3154680" algn="l"/>
                <a:tab pos="3896995" algn="l"/>
                <a:tab pos="5058410" algn="l"/>
              </a:tabLst>
            </a:pPr>
            <a:r>
              <a:rPr sz="7000" dirty="0"/>
              <a:t>5.	</a:t>
            </a:r>
            <a:r>
              <a:rPr lang="en-US" sz="7000" dirty="0"/>
              <a:t> </a:t>
            </a:r>
            <a:r>
              <a:rPr sz="7000" spc="-200" dirty="0"/>
              <a:t>P</a:t>
            </a:r>
            <a:r>
              <a:rPr sz="7000" spc="-245" dirty="0"/>
              <a:t>r</a:t>
            </a:r>
            <a:r>
              <a:rPr sz="7000" dirty="0"/>
              <a:t>e</a:t>
            </a:r>
            <a:r>
              <a:rPr sz="7000" spc="-85" dirty="0"/>
              <a:t>p</a:t>
            </a:r>
            <a:r>
              <a:rPr sz="7000" dirty="0"/>
              <a:t>a</a:t>
            </a:r>
            <a:r>
              <a:rPr sz="7000" spc="-50" dirty="0"/>
              <a:t>i</a:t>
            </a:r>
            <a:r>
              <a:rPr sz="7000" dirty="0"/>
              <a:t>d</a:t>
            </a:r>
            <a:r>
              <a:rPr lang="en-US" sz="7000" dirty="0"/>
              <a:t> </a:t>
            </a:r>
            <a:r>
              <a:rPr sz="7000" spc="-35" dirty="0"/>
              <a:t>P</a:t>
            </a:r>
            <a:r>
              <a:rPr sz="7000" spc="-50" dirty="0"/>
              <a:t>l</a:t>
            </a:r>
            <a:r>
              <a:rPr sz="7000" dirty="0"/>
              <a:t>a</a:t>
            </a:r>
            <a:r>
              <a:rPr sz="7000" spc="20" dirty="0"/>
              <a:t>n</a:t>
            </a:r>
            <a:r>
              <a:rPr sz="7000" dirty="0"/>
              <a:t>s</a:t>
            </a:r>
            <a:r>
              <a:rPr lang="en-US" sz="7000" dirty="0"/>
              <a:t> </a:t>
            </a:r>
            <a:r>
              <a:rPr sz="7000" dirty="0"/>
              <a:t>a</a:t>
            </a:r>
            <a:r>
              <a:rPr sz="7000" spc="-245" dirty="0"/>
              <a:t>r</a:t>
            </a:r>
            <a:r>
              <a:rPr sz="7000" dirty="0"/>
              <a:t>e </a:t>
            </a:r>
            <a:r>
              <a:rPr sz="7000" spc="-40" dirty="0"/>
              <a:t>Designed</a:t>
            </a:r>
            <a:r>
              <a:rPr lang="en-US" sz="7000" spc="-40" dirty="0"/>
              <a:t> </a:t>
            </a:r>
            <a:r>
              <a:rPr sz="7000" spc="-15" dirty="0"/>
              <a:t>for</a:t>
            </a:r>
            <a:r>
              <a:rPr lang="en-US" sz="7000" spc="-15" dirty="0"/>
              <a:t> </a:t>
            </a:r>
            <a:r>
              <a:rPr lang="en-US" sz="7000" spc="-210" dirty="0"/>
              <a:t>Many Scenarios</a:t>
            </a:r>
            <a:endParaRPr sz="7000" dirty="0"/>
          </a:p>
        </p:txBody>
      </p:sp>
      <p:sp>
        <p:nvSpPr>
          <p:cNvPr id="4" name="object 4"/>
          <p:cNvSpPr txBox="1"/>
          <p:nvPr/>
        </p:nvSpPr>
        <p:spPr>
          <a:xfrm>
            <a:off x="1669795" y="3277761"/>
            <a:ext cx="5092700" cy="2231390"/>
          </a:xfrm>
          <a:prstGeom prst="rect">
            <a:avLst/>
          </a:prstGeom>
        </p:spPr>
        <p:txBody>
          <a:bodyPr vert="horz" wrap="square" lIns="0" tIns="13970" rIns="0" bIns="0" rtlCol="0">
            <a:spAutoFit/>
          </a:bodyPr>
          <a:lstStyle/>
          <a:p>
            <a:pPr marL="12700">
              <a:lnSpc>
                <a:spcPct val="100000"/>
              </a:lnSpc>
              <a:spcBef>
                <a:spcPts val="110"/>
              </a:spcBef>
            </a:pPr>
            <a:r>
              <a:rPr sz="3100" b="1" spc="5" dirty="0">
                <a:solidFill>
                  <a:srgbClr val="EBA721"/>
                </a:solidFill>
                <a:latin typeface="Open Sans"/>
                <a:cs typeface="Open Sans"/>
              </a:rPr>
              <a:t>Scholarship</a:t>
            </a:r>
            <a:r>
              <a:rPr sz="3100" b="1" spc="-60" dirty="0">
                <a:solidFill>
                  <a:srgbClr val="EBA721"/>
                </a:solidFill>
                <a:latin typeface="Open Sans"/>
                <a:cs typeface="Open Sans"/>
              </a:rPr>
              <a:t> </a:t>
            </a:r>
            <a:r>
              <a:rPr sz="3100" b="1" dirty="0">
                <a:solidFill>
                  <a:srgbClr val="EBA721"/>
                </a:solidFill>
                <a:latin typeface="Open Sans"/>
                <a:cs typeface="Open Sans"/>
              </a:rPr>
              <a:t>Compatibility</a:t>
            </a:r>
            <a:endParaRPr sz="3100" dirty="0">
              <a:latin typeface="Open Sans"/>
              <a:cs typeface="Open Sans"/>
            </a:endParaRPr>
          </a:p>
          <a:p>
            <a:pPr marL="12700" marR="1509395">
              <a:lnSpc>
                <a:spcPct val="172600"/>
              </a:lnSpc>
              <a:spcBef>
                <a:spcPts val="795"/>
              </a:spcBef>
            </a:pPr>
            <a:r>
              <a:rPr sz="3100" b="1" dirty="0">
                <a:solidFill>
                  <a:srgbClr val="CC3447"/>
                </a:solidFill>
                <a:latin typeface="Open Sans"/>
                <a:cs typeface="Open Sans"/>
              </a:rPr>
              <a:t>Gift</a:t>
            </a:r>
            <a:r>
              <a:rPr sz="3100" b="1" spc="-70" dirty="0">
                <a:solidFill>
                  <a:srgbClr val="CC3447"/>
                </a:solidFill>
                <a:latin typeface="Open Sans"/>
                <a:cs typeface="Open Sans"/>
              </a:rPr>
              <a:t> </a:t>
            </a:r>
            <a:r>
              <a:rPr sz="3100" b="1" dirty="0">
                <a:solidFill>
                  <a:srgbClr val="CC3447"/>
                </a:solidFill>
                <a:latin typeface="Open Sans"/>
                <a:cs typeface="Open Sans"/>
              </a:rPr>
              <a:t>Contributions  </a:t>
            </a:r>
            <a:r>
              <a:rPr sz="3100" b="1" dirty="0">
                <a:solidFill>
                  <a:srgbClr val="2D6FB7"/>
                </a:solidFill>
                <a:latin typeface="Open Sans"/>
                <a:cs typeface="Open Sans"/>
              </a:rPr>
              <a:t>Tax-free</a:t>
            </a:r>
            <a:r>
              <a:rPr sz="3100" b="1" spc="-20" dirty="0">
                <a:solidFill>
                  <a:srgbClr val="2D6FB7"/>
                </a:solidFill>
                <a:latin typeface="Open Sans"/>
                <a:cs typeface="Open Sans"/>
              </a:rPr>
              <a:t> </a:t>
            </a:r>
            <a:r>
              <a:rPr sz="3100" b="1" dirty="0">
                <a:solidFill>
                  <a:srgbClr val="2D6FB7"/>
                </a:solidFill>
                <a:latin typeface="Open Sans"/>
                <a:cs typeface="Open Sans"/>
              </a:rPr>
              <a:t>Growth</a:t>
            </a:r>
            <a:endParaRPr sz="3100" dirty="0">
              <a:latin typeface="Open Sans"/>
              <a:cs typeface="Open Sans"/>
            </a:endParaRPr>
          </a:p>
        </p:txBody>
      </p:sp>
      <p:sp>
        <p:nvSpPr>
          <p:cNvPr id="5" name="object 5"/>
          <p:cNvSpPr/>
          <p:nvPr/>
        </p:nvSpPr>
        <p:spPr>
          <a:xfrm>
            <a:off x="1023006" y="3480024"/>
            <a:ext cx="288925" cy="332105"/>
          </a:xfrm>
          <a:custGeom>
            <a:avLst/>
            <a:gdLst/>
            <a:ahLst/>
            <a:cxnLst/>
            <a:rect l="l" t="t" r="r" b="b"/>
            <a:pathLst>
              <a:path w="288925" h="332104">
                <a:moveTo>
                  <a:pt x="914" y="0"/>
                </a:moveTo>
                <a:lnTo>
                  <a:pt x="0" y="331812"/>
                </a:lnTo>
                <a:lnTo>
                  <a:pt x="288404" y="165112"/>
                </a:lnTo>
                <a:lnTo>
                  <a:pt x="914" y="0"/>
                </a:lnTo>
                <a:close/>
              </a:path>
            </a:pathLst>
          </a:custGeom>
          <a:solidFill>
            <a:srgbClr val="EBA721"/>
          </a:solidFill>
        </p:spPr>
        <p:txBody>
          <a:bodyPr wrap="square" lIns="0" tIns="0" rIns="0" bIns="0" rtlCol="0"/>
          <a:lstStyle/>
          <a:p>
            <a:endParaRPr/>
          </a:p>
        </p:txBody>
      </p:sp>
      <p:sp>
        <p:nvSpPr>
          <p:cNvPr id="6" name="object 6"/>
          <p:cNvSpPr/>
          <p:nvPr/>
        </p:nvSpPr>
        <p:spPr>
          <a:xfrm>
            <a:off x="1023006" y="4299330"/>
            <a:ext cx="288925" cy="332105"/>
          </a:xfrm>
          <a:custGeom>
            <a:avLst/>
            <a:gdLst/>
            <a:ahLst/>
            <a:cxnLst/>
            <a:rect l="l" t="t" r="r" b="b"/>
            <a:pathLst>
              <a:path w="288925" h="332104">
                <a:moveTo>
                  <a:pt x="914" y="0"/>
                </a:moveTo>
                <a:lnTo>
                  <a:pt x="0" y="331812"/>
                </a:lnTo>
                <a:lnTo>
                  <a:pt x="288404" y="165112"/>
                </a:lnTo>
                <a:lnTo>
                  <a:pt x="914" y="0"/>
                </a:lnTo>
                <a:close/>
              </a:path>
            </a:pathLst>
          </a:custGeom>
          <a:solidFill>
            <a:srgbClr val="CC3447"/>
          </a:solidFill>
        </p:spPr>
        <p:txBody>
          <a:bodyPr wrap="square" lIns="0" tIns="0" rIns="0" bIns="0" rtlCol="0"/>
          <a:lstStyle/>
          <a:p>
            <a:endParaRPr/>
          </a:p>
        </p:txBody>
      </p:sp>
      <p:sp>
        <p:nvSpPr>
          <p:cNvPr id="7" name="object 7"/>
          <p:cNvSpPr/>
          <p:nvPr/>
        </p:nvSpPr>
        <p:spPr>
          <a:xfrm>
            <a:off x="1023006" y="5099721"/>
            <a:ext cx="288925" cy="332105"/>
          </a:xfrm>
          <a:custGeom>
            <a:avLst/>
            <a:gdLst/>
            <a:ahLst/>
            <a:cxnLst/>
            <a:rect l="l" t="t" r="r" b="b"/>
            <a:pathLst>
              <a:path w="288925" h="332104">
                <a:moveTo>
                  <a:pt x="914" y="0"/>
                </a:moveTo>
                <a:lnTo>
                  <a:pt x="0" y="331812"/>
                </a:lnTo>
                <a:lnTo>
                  <a:pt x="288404" y="165112"/>
                </a:lnTo>
                <a:lnTo>
                  <a:pt x="914" y="0"/>
                </a:lnTo>
                <a:close/>
              </a:path>
            </a:pathLst>
          </a:custGeom>
          <a:solidFill>
            <a:srgbClr val="2D6FB7"/>
          </a:solidFill>
        </p:spPr>
        <p:txBody>
          <a:bodyPr wrap="square" lIns="0" tIns="0" rIns="0" bIns="0" rtlCol="0"/>
          <a:lstStyle/>
          <a:p>
            <a:endParaRPr/>
          </a:p>
        </p:txBody>
      </p:sp>
      <p:sp>
        <p:nvSpPr>
          <p:cNvPr id="8" name="object 8"/>
          <p:cNvSpPr/>
          <p:nvPr/>
        </p:nvSpPr>
        <p:spPr>
          <a:xfrm>
            <a:off x="1778048" y="4042969"/>
            <a:ext cx="6541134" cy="0"/>
          </a:xfrm>
          <a:custGeom>
            <a:avLst/>
            <a:gdLst/>
            <a:ahLst/>
            <a:cxnLst/>
            <a:rect l="l" t="t" r="r" b="b"/>
            <a:pathLst>
              <a:path w="6541134">
                <a:moveTo>
                  <a:pt x="0" y="0"/>
                </a:moveTo>
                <a:lnTo>
                  <a:pt x="6540931" y="0"/>
                </a:lnTo>
              </a:path>
            </a:pathLst>
          </a:custGeom>
          <a:ln w="25400">
            <a:solidFill>
              <a:srgbClr val="707272"/>
            </a:solidFill>
            <a:prstDash val="dot"/>
          </a:ln>
        </p:spPr>
        <p:txBody>
          <a:bodyPr wrap="square" lIns="0" tIns="0" rIns="0" bIns="0" rtlCol="0"/>
          <a:lstStyle/>
          <a:p>
            <a:endParaRPr/>
          </a:p>
        </p:txBody>
      </p:sp>
      <p:sp>
        <p:nvSpPr>
          <p:cNvPr id="9" name="object 9"/>
          <p:cNvSpPr/>
          <p:nvPr/>
        </p:nvSpPr>
        <p:spPr>
          <a:xfrm>
            <a:off x="1701545" y="4042969"/>
            <a:ext cx="0" cy="0"/>
          </a:xfrm>
          <a:custGeom>
            <a:avLst/>
            <a:gdLst/>
            <a:ahLst/>
            <a:cxnLst/>
            <a:rect l="l" t="t" r="r" b="b"/>
            <a:pathLst>
              <a:path>
                <a:moveTo>
                  <a:pt x="0" y="0"/>
                </a:moveTo>
                <a:lnTo>
                  <a:pt x="0" y="0"/>
                </a:lnTo>
              </a:path>
            </a:pathLst>
          </a:custGeom>
          <a:ln w="25400">
            <a:solidFill>
              <a:srgbClr val="707272"/>
            </a:solidFill>
          </a:ln>
        </p:spPr>
        <p:txBody>
          <a:bodyPr wrap="square" lIns="0" tIns="0" rIns="0" bIns="0" rtlCol="0"/>
          <a:lstStyle/>
          <a:p>
            <a:endParaRPr/>
          </a:p>
        </p:txBody>
      </p:sp>
      <p:sp>
        <p:nvSpPr>
          <p:cNvPr id="10" name="object 10"/>
          <p:cNvSpPr/>
          <p:nvPr/>
        </p:nvSpPr>
        <p:spPr>
          <a:xfrm>
            <a:off x="8357234" y="4042969"/>
            <a:ext cx="0" cy="0"/>
          </a:xfrm>
          <a:custGeom>
            <a:avLst/>
            <a:gdLst/>
            <a:ahLst/>
            <a:cxnLst/>
            <a:rect l="l" t="t" r="r" b="b"/>
            <a:pathLst>
              <a:path>
                <a:moveTo>
                  <a:pt x="0" y="0"/>
                </a:moveTo>
                <a:lnTo>
                  <a:pt x="0" y="0"/>
                </a:lnTo>
              </a:path>
            </a:pathLst>
          </a:custGeom>
          <a:ln w="25400">
            <a:solidFill>
              <a:srgbClr val="707272"/>
            </a:solidFill>
          </a:ln>
        </p:spPr>
        <p:txBody>
          <a:bodyPr wrap="square" lIns="0" tIns="0" rIns="0" bIns="0" rtlCol="0"/>
          <a:lstStyle/>
          <a:p>
            <a:endParaRPr/>
          </a:p>
        </p:txBody>
      </p:sp>
      <p:sp>
        <p:nvSpPr>
          <p:cNvPr id="11" name="object 11"/>
          <p:cNvSpPr/>
          <p:nvPr/>
        </p:nvSpPr>
        <p:spPr>
          <a:xfrm>
            <a:off x="1777967" y="4858075"/>
            <a:ext cx="6840220" cy="0"/>
          </a:xfrm>
          <a:custGeom>
            <a:avLst/>
            <a:gdLst/>
            <a:ahLst/>
            <a:cxnLst/>
            <a:rect l="l" t="t" r="r" b="b"/>
            <a:pathLst>
              <a:path w="6840220">
                <a:moveTo>
                  <a:pt x="0" y="0"/>
                </a:moveTo>
                <a:lnTo>
                  <a:pt x="6839635" y="0"/>
                </a:lnTo>
              </a:path>
            </a:pathLst>
          </a:custGeom>
          <a:ln w="25400">
            <a:solidFill>
              <a:srgbClr val="707272"/>
            </a:solidFill>
            <a:prstDash val="dot"/>
          </a:ln>
        </p:spPr>
        <p:txBody>
          <a:bodyPr wrap="square" lIns="0" tIns="0" rIns="0" bIns="0" rtlCol="0"/>
          <a:lstStyle/>
          <a:p>
            <a:endParaRPr/>
          </a:p>
        </p:txBody>
      </p:sp>
      <p:sp>
        <p:nvSpPr>
          <p:cNvPr id="12" name="object 12"/>
          <p:cNvSpPr/>
          <p:nvPr/>
        </p:nvSpPr>
        <p:spPr>
          <a:xfrm>
            <a:off x="1701545" y="4858075"/>
            <a:ext cx="0" cy="0"/>
          </a:xfrm>
          <a:custGeom>
            <a:avLst/>
            <a:gdLst/>
            <a:ahLst/>
            <a:cxnLst/>
            <a:rect l="l" t="t" r="r" b="b"/>
            <a:pathLst>
              <a:path>
                <a:moveTo>
                  <a:pt x="0" y="0"/>
                </a:moveTo>
                <a:lnTo>
                  <a:pt x="0" y="0"/>
                </a:lnTo>
              </a:path>
            </a:pathLst>
          </a:custGeom>
          <a:ln w="25400">
            <a:solidFill>
              <a:srgbClr val="707272"/>
            </a:solidFill>
          </a:ln>
        </p:spPr>
        <p:txBody>
          <a:bodyPr wrap="square" lIns="0" tIns="0" rIns="0" bIns="0" rtlCol="0"/>
          <a:lstStyle/>
          <a:p>
            <a:endParaRPr/>
          </a:p>
        </p:txBody>
      </p:sp>
      <p:sp>
        <p:nvSpPr>
          <p:cNvPr id="13" name="object 13"/>
          <p:cNvSpPr/>
          <p:nvPr/>
        </p:nvSpPr>
        <p:spPr>
          <a:xfrm>
            <a:off x="8655811" y="4858075"/>
            <a:ext cx="0" cy="0"/>
          </a:xfrm>
          <a:custGeom>
            <a:avLst/>
            <a:gdLst/>
            <a:ahLst/>
            <a:cxnLst/>
            <a:rect l="l" t="t" r="r" b="b"/>
            <a:pathLst>
              <a:path>
                <a:moveTo>
                  <a:pt x="0" y="0"/>
                </a:moveTo>
                <a:lnTo>
                  <a:pt x="0" y="0"/>
                </a:lnTo>
              </a:path>
            </a:pathLst>
          </a:custGeom>
          <a:ln w="25400">
            <a:solidFill>
              <a:srgbClr val="707272"/>
            </a:solidFill>
          </a:ln>
        </p:spPr>
        <p:txBody>
          <a:bodyPr wrap="square" lIns="0" tIns="0" rIns="0" bIns="0" rtlCol="0"/>
          <a:lstStyle/>
          <a:p>
            <a:endParaRPr/>
          </a:p>
        </p:txBody>
      </p:sp>
      <p:sp>
        <p:nvSpPr>
          <p:cNvPr id="14" name="object 14"/>
          <p:cNvSpPr/>
          <p:nvPr/>
        </p:nvSpPr>
        <p:spPr>
          <a:xfrm>
            <a:off x="5839193" y="720826"/>
            <a:ext cx="6962406" cy="7051573"/>
          </a:xfrm>
          <a:prstGeom prst="rect">
            <a:avLst/>
          </a:prstGeom>
          <a:blipFill>
            <a:blip r:embed="rId3" cstate="print"/>
            <a:stretch>
              <a:fillRect/>
            </a:stretch>
          </a:blipFill>
        </p:spPr>
        <p:txBody>
          <a:bodyPr wrap="square" lIns="0" tIns="0" rIns="0" bIns="0" rtlCol="0"/>
          <a:lstStyle/>
          <a:p>
            <a:endParaRPr/>
          </a:p>
        </p:txBody>
      </p:sp>
      <p:sp>
        <p:nvSpPr>
          <p:cNvPr id="15" name="object 15"/>
          <p:cNvSpPr/>
          <p:nvPr/>
        </p:nvSpPr>
        <p:spPr>
          <a:xfrm>
            <a:off x="5379116" y="5509926"/>
            <a:ext cx="7422515" cy="2262505"/>
          </a:xfrm>
          <a:custGeom>
            <a:avLst/>
            <a:gdLst/>
            <a:ahLst/>
            <a:cxnLst/>
            <a:rect l="l" t="t" r="r" b="b"/>
            <a:pathLst>
              <a:path w="7422515" h="2262504">
                <a:moveTo>
                  <a:pt x="7422483" y="0"/>
                </a:moveTo>
                <a:lnTo>
                  <a:pt x="0" y="2262473"/>
                </a:lnTo>
                <a:lnTo>
                  <a:pt x="7422483" y="2262473"/>
                </a:lnTo>
                <a:lnTo>
                  <a:pt x="7422483" y="0"/>
                </a:lnTo>
                <a:close/>
              </a:path>
            </a:pathLst>
          </a:custGeom>
          <a:solidFill>
            <a:srgbClr val="13294D">
              <a:alpha val="84999"/>
            </a:srgbClr>
          </a:solidFill>
        </p:spPr>
        <p:txBody>
          <a:bodyPr wrap="square" lIns="0" tIns="0" rIns="0" bIns="0" rtlCol="0"/>
          <a:lstStyle/>
          <a:p>
            <a:endParaRPr/>
          </a:p>
        </p:txBody>
      </p:sp>
      <p:pic>
        <p:nvPicPr>
          <p:cNvPr id="28" name="Picture 27">
            <a:extLst>
              <a:ext uri="{FF2B5EF4-FFF2-40B4-BE49-F238E27FC236}">
                <a16:creationId xmlns:a16="http://schemas.microsoft.com/office/drawing/2014/main" id="{4CCC8007-9093-9A46-89AF-4BB4996F4962}"/>
              </a:ext>
            </a:extLst>
          </p:cNvPr>
          <p:cNvPicPr>
            <a:picLocks noChangeAspect="1"/>
          </p:cNvPicPr>
          <p:nvPr/>
        </p:nvPicPr>
        <p:blipFill>
          <a:blip r:embed="rId4"/>
          <a:stretch>
            <a:fillRect/>
          </a:stretch>
        </p:blipFill>
        <p:spPr>
          <a:xfrm>
            <a:off x="9448800" y="7051574"/>
            <a:ext cx="2811646" cy="32680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6716837" y="0"/>
            <a:ext cx="6085205" cy="7772400"/>
          </a:xfrm>
          <a:custGeom>
            <a:avLst/>
            <a:gdLst/>
            <a:ahLst/>
            <a:cxnLst/>
            <a:rect l="l" t="t" r="r" b="b"/>
            <a:pathLst>
              <a:path w="6085205" h="7772400">
                <a:moveTo>
                  <a:pt x="6084760" y="0"/>
                </a:moveTo>
                <a:lnTo>
                  <a:pt x="0" y="0"/>
                </a:lnTo>
                <a:lnTo>
                  <a:pt x="1774634" y="7772400"/>
                </a:lnTo>
                <a:lnTo>
                  <a:pt x="6084760" y="7772400"/>
                </a:lnTo>
                <a:lnTo>
                  <a:pt x="6084760" y="0"/>
                </a:lnTo>
                <a:close/>
              </a:path>
            </a:pathLst>
          </a:custGeom>
          <a:solidFill>
            <a:srgbClr val="2D6FB7"/>
          </a:solidFill>
        </p:spPr>
        <p:txBody>
          <a:bodyPr wrap="square" lIns="0" tIns="0" rIns="0" bIns="0" rtlCol="0"/>
          <a:lstStyle/>
          <a:p>
            <a:endParaRPr/>
          </a:p>
        </p:txBody>
      </p:sp>
      <p:sp>
        <p:nvSpPr>
          <p:cNvPr id="3" name="object 3"/>
          <p:cNvSpPr txBox="1">
            <a:spLocks noGrp="1"/>
          </p:cNvSpPr>
          <p:nvPr>
            <p:ph type="title"/>
          </p:nvPr>
        </p:nvSpPr>
        <p:spPr>
          <a:xfrm>
            <a:off x="558799" y="336550"/>
            <a:ext cx="6547104" cy="2049279"/>
          </a:xfrm>
          <a:prstGeom prst="rect">
            <a:avLst/>
          </a:prstGeom>
        </p:spPr>
        <p:txBody>
          <a:bodyPr vert="horz" wrap="square" lIns="0" tIns="149860" rIns="0" bIns="0" rtlCol="0">
            <a:spAutoFit/>
          </a:bodyPr>
          <a:lstStyle/>
          <a:p>
            <a:pPr marL="12700" marR="5080">
              <a:lnSpc>
                <a:spcPts val="7400"/>
              </a:lnSpc>
              <a:spcBef>
                <a:spcPts val="1180"/>
              </a:spcBef>
              <a:tabLst>
                <a:tab pos="1826895" algn="l"/>
              </a:tabLst>
            </a:pPr>
            <a:r>
              <a:rPr lang="en-US" sz="7000" dirty="0"/>
              <a:t>2023 </a:t>
            </a:r>
            <a:r>
              <a:rPr sz="7000" dirty="0"/>
              <a:t>O</a:t>
            </a:r>
            <a:r>
              <a:rPr sz="7000" spc="-85" dirty="0"/>
              <a:t>p</a:t>
            </a:r>
            <a:r>
              <a:rPr sz="7000" dirty="0"/>
              <a:t>en</a:t>
            </a:r>
            <a:r>
              <a:rPr lang="en-US" sz="7000" dirty="0"/>
              <a:t> </a:t>
            </a:r>
            <a:r>
              <a:rPr sz="7000" spc="-105" dirty="0"/>
              <a:t>E</a:t>
            </a:r>
            <a:r>
              <a:rPr sz="7000" dirty="0"/>
              <a:t>n</a:t>
            </a:r>
            <a:r>
              <a:rPr sz="7000" spc="-245" dirty="0"/>
              <a:t>r</a:t>
            </a:r>
            <a:r>
              <a:rPr sz="7000" spc="-15" dirty="0"/>
              <a:t>oll</a:t>
            </a:r>
            <a:r>
              <a:rPr sz="7000" spc="-75" dirty="0"/>
              <a:t>m</a:t>
            </a:r>
            <a:r>
              <a:rPr sz="7000" dirty="0"/>
              <a:t>ent</a:t>
            </a:r>
          </a:p>
        </p:txBody>
      </p:sp>
      <p:sp>
        <p:nvSpPr>
          <p:cNvPr id="5" name="object 5"/>
          <p:cNvSpPr/>
          <p:nvPr/>
        </p:nvSpPr>
        <p:spPr>
          <a:xfrm>
            <a:off x="6254496" y="722376"/>
            <a:ext cx="6547104" cy="7050023"/>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5379116" y="5509926"/>
            <a:ext cx="7422515" cy="2262505"/>
          </a:xfrm>
          <a:custGeom>
            <a:avLst/>
            <a:gdLst/>
            <a:ahLst/>
            <a:cxnLst/>
            <a:rect l="l" t="t" r="r" b="b"/>
            <a:pathLst>
              <a:path w="7422515" h="2262504">
                <a:moveTo>
                  <a:pt x="7422483" y="0"/>
                </a:moveTo>
                <a:lnTo>
                  <a:pt x="0" y="2262473"/>
                </a:lnTo>
                <a:lnTo>
                  <a:pt x="7422483" y="2262473"/>
                </a:lnTo>
                <a:lnTo>
                  <a:pt x="7422483" y="0"/>
                </a:lnTo>
                <a:close/>
              </a:path>
            </a:pathLst>
          </a:custGeom>
          <a:solidFill>
            <a:srgbClr val="CC3447">
              <a:alpha val="84999"/>
            </a:srgbClr>
          </a:solidFill>
        </p:spPr>
        <p:txBody>
          <a:bodyPr wrap="square" lIns="0" tIns="0" rIns="0" bIns="0" rtlCol="0"/>
          <a:lstStyle/>
          <a:p>
            <a:endParaRPr/>
          </a:p>
        </p:txBody>
      </p:sp>
      <p:sp>
        <p:nvSpPr>
          <p:cNvPr id="18" name="object 18"/>
          <p:cNvSpPr txBox="1"/>
          <p:nvPr/>
        </p:nvSpPr>
        <p:spPr>
          <a:xfrm>
            <a:off x="382270" y="3166787"/>
            <a:ext cx="4765675" cy="2966325"/>
          </a:xfrm>
          <a:prstGeom prst="rect">
            <a:avLst/>
          </a:prstGeom>
        </p:spPr>
        <p:txBody>
          <a:bodyPr vert="horz" wrap="square" lIns="0" tIns="12065" rIns="0" bIns="0" rtlCol="0">
            <a:spAutoFit/>
          </a:bodyPr>
          <a:lstStyle/>
          <a:p>
            <a:pPr marL="515620" marR="159385" indent="-229235">
              <a:lnSpc>
                <a:spcPct val="100699"/>
              </a:lnSpc>
              <a:spcBef>
                <a:spcPts val="1440"/>
              </a:spcBef>
              <a:buChar char="•"/>
              <a:tabLst>
                <a:tab pos="515620" algn="l"/>
                <a:tab pos="516255" algn="l"/>
              </a:tabLst>
            </a:pPr>
            <a:r>
              <a:rPr lang="en-US" sz="2800" spc="5" dirty="0">
                <a:solidFill>
                  <a:srgbClr val="707272"/>
                </a:solidFill>
                <a:latin typeface="Open Sans"/>
                <a:cs typeface="Open Sans"/>
              </a:rPr>
              <a:t>Feb. 1, 2023- April 30, 2023</a:t>
            </a:r>
          </a:p>
          <a:p>
            <a:pPr marL="515620" marR="159385" indent="-229235">
              <a:lnSpc>
                <a:spcPct val="100699"/>
              </a:lnSpc>
              <a:spcBef>
                <a:spcPts val="1440"/>
              </a:spcBef>
              <a:buChar char="•"/>
              <a:tabLst>
                <a:tab pos="515620" algn="l"/>
                <a:tab pos="516255" algn="l"/>
              </a:tabLst>
            </a:pPr>
            <a:r>
              <a:rPr lang="en-US" sz="2800" spc="5" dirty="0">
                <a:solidFill>
                  <a:srgbClr val="707272"/>
                </a:solidFill>
                <a:latin typeface="Open Sans"/>
                <a:cs typeface="Open Sans"/>
              </a:rPr>
              <a:t>Plan prices start at $45/month for newborns</a:t>
            </a:r>
          </a:p>
          <a:p>
            <a:pPr marL="515620" marR="159385" indent="-229235">
              <a:lnSpc>
                <a:spcPct val="100699"/>
              </a:lnSpc>
              <a:spcBef>
                <a:spcPts val="1440"/>
              </a:spcBef>
              <a:buChar char="•"/>
              <a:tabLst>
                <a:tab pos="515620" algn="l"/>
                <a:tab pos="516255" algn="l"/>
              </a:tabLst>
            </a:pPr>
            <a:r>
              <a:rPr lang="en-US" sz="2800" spc="5" dirty="0">
                <a:solidFill>
                  <a:srgbClr val="707272"/>
                </a:solidFill>
                <a:latin typeface="Open Sans"/>
                <a:cs typeface="Open Sans"/>
              </a:rPr>
              <a:t>Pricing calculator </a:t>
            </a:r>
          </a:p>
        </p:txBody>
      </p:sp>
      <p:pic>
        <p:nvPicPr>
          <p:cNvPr id="19" name="Picture 18">
            <a:extLst>
              <a:ext uri="{FF2B5EF4-FFF2-40B4-BE49-F238E27FC236}">
                <a16:creationId xmlns:a16="http://schemas.microsoft.com/office/drawing/2014/main" id="{4E39DC97-8F08-FD47-865F-161AA243785F}"/>
              </a:ext>
            </a:extLst>
          </p:cNvPr>
          <p:cNvPicPr>
            <a:picLocks noChangeAspect="1"/>
          </p:cNvPicPr>
          <p:nvPr/>
        </p:nvPicPr>
        <p:blipFill>
          <a:blip r:embed="rId4"/>
          <a:stretch>
            <a:fillRect/>
          </a:stretch>
        </p:blipFill>
        <p:spPr>
          <a:xfrm>
            <a:off x="9448800" y="7051574"/>
            <a:ext cx="2811646" cy="32680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667730" y="479813"/>
            <a:ext cx="7192488" cy="3312445"/>
          </a:xfrm>
          <a:prstGeom prst="rect">
            <a:avLst/>
          </a:prstGeom>
        </p:spPr>
        <p:txBody>
          <a:bodyPr vert="horz" wrap="square" lIns="0" tIns="12700" rIns="0" bIns="0" rtlCol="0">
            <a:spAutoFit/>
          </a:bodyPr>
          <a:lstStyle/>
          <a:p>
            <a:pPr algn="ctr">
              <a:lnSpc>
                <a:spcPct val="100000"/>
              </a:lnSpc>
              <a:spcBef>
                <a:spcPts val="100"/>
              </a:spcBef>
              <a:tabLst>
                <a:tab pos="2843530" algn="l"/>
              </a:tabLst>
            </a:pPr>
            <a:r>
              <a:rPr spc="-380" dirty="0"/>
              <a:t>L</a:t>
            </a:r>
            <a:r>
              <a:rPr spc="-80" dirty="0"/>
              <a:t>e</a:t>
            </a:r>
            <a:r>
              <a:rPr dirty="0"/>
              <a:t>a</a:t>
            </a:r>
            <a:r>
              <a:rPr spc="-80" dirty="0"/>
              <a:t>r</a:t>
            </a:r>
            <a:r>
              <a:rPr dirty="0"/>
              <a:t>n	</a:t>
            </a:r>
            <a:r>
              <a:rPr spc="-220" dirty="0"/>
              <a:t>M</a:t>
            </a:r>
            <a:r>
              <a:rPr dirty="0"/>
              <a:t>o</a:t>
            </a:r>
            <a:r>
              <a:rPr spc="-380" dirty="0"/>
              <a:t>r</a:t>
            </a:r>
            <a:r>
              <a:rPr dirty="0"/>
              <a:t>e</a:t>
            </a:r>
          </a:p>
          <a:p>
            <a:pPr marL="821055" marR="812800" algn="ctr">
              <a:lnSpc>
                <a:spcPct val="151100"/>
              </a:lnSpc>
              <a:spcBef>
                <a:spcPts val="725"/>
              </a:spcBef>
            </a:pPr>
            <a:r>
              <a:rPr sz="3600" spc="5" dirty="0" err="1">
                <a:solidFill>
                  <a:srgbClr val="707272"/>
                </a:solidFill>
                <a:latin typeface="Open Sans"/>
                <a:cs typeface="Open Sans"/>
              </a:rPr>
              <a:t>myfloridaprepaid.com</a:t>
            </a:r>
            <a:br>
              <a:rPr lang="en-US" sz="3600" spc="5" dirty="0">
                <a:solidFill>
                  <a:srgbClr val="707272"/>
                </a:solidFill>
                <a:latin typeface="Open Sans"/>
                <a:cs typeface="Open Sans"/>
              </a:rPr>
            </a:br>
            <a:r>
              <a:rPr sz="1600" spc="5" dirty="0">
                <a:solidFill>
                  <a:srgbClr val="707272"/>
                </a:solidFill>
                <a:latin typeface="Open Sans"/>
                <a:cs typeface="Open Sans"/>
              </a:rPr>
              <a:t>  1-800-552-4723</a:t>
            </a:r>
            <a:br>
              <a:rPr lang="en-US" sz="1600" spc="5" dirty="0">
                <a:solidFill>
                  <a:srgbClr val="707272"/>
                </a:solidFill>
                <a:latin typeface="Open Sans"/>
                <a:cs typeface="Open Sans"/>
              </a:rPr>
            </a:br>
            <a:r>
              <a:rPr lang="en-US" sz="1600" spc="5" dirty="0" err="1">
                <a:solidFill>
                  <a:srgbClr val="707272"/>
                </a:solidFill>
                <a:latin typeface="Open Sans"/>
                <a:cs typeface="Open Sans"/>
              </a:rPr>
              <a:t>ShannonS@themooreagency.com</a:t>
            </a:r>
            <a:endParaRPr sz="1600" dirty="0">
              <a:latin typeface="Open Sans"/>
              <a:cs typeface="Open Sans"/>
            </a:endParaRPr>
          </a:p>
        </p:txBody>
      </p:sp>
      <p:sp>
        <p:nvSpPr>
          <p:cNvPr id="3" name="object 3"/>
          <p:cNvSpPr/>
          <p:nvPr/>
        </p:nvSpPr>
        <p:spPr>
          <a:xfrm>
            <a:off x="10103434" y="3599155"/>
            <a:ext cx="2698165" cy="3988430"/>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2690004" y="4134598"/>
            <a:ext cx="3360785" cy="3360785"/>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1024966" y="3874858"/>
            <a:ext cx="3620534" cy="3620524"/>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0" y="6803275"/>
            <a:ext cx="12801600" cy="969644"/>
          </a:xfrm>
          <a:custGeom>
            <a:avLst/>
            <a:gdLst/>
            <a:ahLst/>
            <a:cxnLst/>
            <a:rect l="l" t="t" r="r" b="b"/>
            <a:pathLst>
              <a:path w="12801600" h="969645">
                <a:moveTo>
                  <a:pt x="0" y="0"/>
                </a:moveTo>
                <a:lnTo>
                  <a:pt x="0" y="969124"/>
                </a:lnTo>
                <a:lnTo>
                  <a:pt x="12801600" y="969124"/>
                </a:lnTo>
                <a:lnTo>
                  <a:pt x="12801600" y="169100"/>
                </a:lnTo>
                <a:lnTo>
                  <a:pt x="0" y="0"/>
                </a:lnTo>
                <a:close/>
              </a:path>
            </a:pathLst>
          </a:custGeom>
          <a:solidFill>
            <a:srgbClr val="13294D"/>
          </a:solidFill>
        </p:spPr>
        <p:txBody>
          <a:bodyPr wrap="square" lIns="0" tIns="0" rIns="0" bIns="0" rtlCol="0"/>
          <a:lstStyle/>
          <a:p>
            <a:endParaRPr/>
          </a:p>
        </p:txBody>
      </p:sp>
      <p:pic>
        <p:nvPicPr>
          <p:cNvPr id="60" name="Picture 59">
            <a:extLst>
              <a:ext uri="{FF2B5EF4-FFF2-40B4-BE49-F238E27FC236}">
                <a16:creationId xmlns:a16="http://schemas.microsoft.com/office/drawing/2014/main" id="{3BB69D9C-CF90-364B-9C08-9FD0D202925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50281" y="7113784"/>
            <a:ext cx="3105667" cy="43001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8264b35a-77fd-4a34-ad6f-c7439631da3d" xsi:nil="true"/>
    <lcf76f155ced4ddcb4097134ff3c332f xmlns="40f81846-6c9b-494d-b4d6-5e1ca0137fe1">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64FDCD35709924CB4A6292A5E911B4F" ma:contentTypeVersion="11" ma:contentTypeDescription="Create a new document." ma:contentTypeScope="" ma:versionID="2ab30ccefe932a52c4418cc8b519b575">
  <xsd:schema xmlns:xsd="http://www.w3.org/2001/XMLSchema" xmlns:xs="http://www.w3.org/2001/XMLSchema" xmlns:p="http://schemas.microsoft.com/office/2006/metadata/properties" xmlns:ns2="40f81846-6c9b-494d-b4d6-5e1ca0137fe1" xmlns:ns3="8264b35a-77fd-4a34-ad6f-c7439631da3d" targetNamespace="http://schemas.microsoft.com/office/2006/metadata/properties" ma:root="true" ma:fieldsID="69609c17b946373b0879ed70da8595f0" ns2:_="" ns3:_="">
    <xsd:import namespace="40f81846-6c9b-494d-b4d6-5e1ca0137fe1"/>
    <xsd:import namespace="8264b35a-77fd-4a34-ad6f-c7439631da3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0f81846-6c9b-494d-b4d6-5e1ca0137fe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4fce6719-870d-4177-952a-c39194a0ec73"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264b35a-77fd-4a34-ad6f-c7439631da3d"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5828850c-105c-420f-9bcf-3ccaa3e27cd1}" ma:internalName="TaxCatchAll" ma:showField="CatchAllData" ma:web="8264b35a-77fd-4a34-ad6f-c7439631da3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C66C135-2742-4126-BAA7-E99B7A7726DD}">
  <ds:schemaRefs>
    <ds:schemaRef ds:uri="http://schemas.microsoft.com/office/2006/metadata/properties"/>
    <ds:schemaRef ds:uri="http://schemas.microsoft.com/office/infopath/2007/PartnerControls"/>
    <ds:schemaRef ds:uri="8264b35a-77fd-4a34-ad6f-c7439631da3d"/>
    <ds:schemaRef ds:uri="40f81846-6c9b-494d-b4d6-5e1ca0137fe1"/>
  </ds:schemaRefs>
</ds:datastoreItem>
</file>

<file path=customXml/itemProps2.xml><?xml version="1.0" encoding="utf-8"?>
<ds:datastoreItem xmlns:ds="http://schemas.openxmlformats.org/officeDocument/2006/customXml" ds:itemID="{D269DD00-ED9B-4874-BF17-BEA3D8FE222A}">
  <ds:schemaRefs>
    <ds:schemaRef ds:uri="http://schemas.microsoft.com/sharepoint/v3/contenttype/forms"/>
  </ds:schemaRefs>
</ds:datastoreItem>
</file>

<file path=customXml/itemProps3.xml><?xml version="1.0" encoding="utf-8"?>
<ds:datastoreItem xmlns:ds="http://schemas.openxmlformats.org/officeDocument/2006/customXml" ds:itemID="{232882AB-913E-4F4F-906E-6BD364B08A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0f81846-6c9b-494d-b4d6-5e1ca0137fe1"/>
    <ds:schemaRef ds:uri="8264b35a-77fd-4a34-ad6f-c7439631da3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19927</TotalTime>
  <Words>1395</Words>
  <Application>Microsoft Office PowerPoint</Application>
  <PresentationFormat>Custom</PresentationFormat>
  <Paragraphs>120</Paragraphs>
  <Slides>9</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Bakerie Rough</vt:lpstr>
      <vt:lpstr>Calibri</vt:lpstr>
      <vt:lpstr>Courier New</vt:lpstr>
      <vt:lpstr>Open Sans</vt:lpstr>
      <vt:lpstr>Symbol</vt:lpstr>
      <vt:lpstr>Office Theme</vt:lpstr>
      <vt:lpstr>Saving for College with Florida Prepaid</vt:lpstr>
      <vt:lpstr>Who is Florida Prepaid?</vt:lpstr>
      <vt:lpstr>1. The Cost of College Is More Than Tuition</vt:lpstr>
      <vt:lpstr>2. Florida Prepaid Allows Families to Save for Tuition Plus Other Expenses</vt:lpstr>
      <vt:lpstr>3.  Prepaid Plans Are Flexible</vt:lpstr>
      <vt:lpstr>4.  Prepaid Plans are Secure</vt:lpstr>
      <vt:lpstr>5.  Prepaid Plans are Designed for Many Scenarios</vt:lpstr>
      <vt:lpstr>2023 Open Enrollment</vt:lpstr>
      <vt:lpstr>Learn More myfloridaprepaid.com   1-800-552-4723 ShannonS@themooreagency.com</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15 Minutes to</dc:title>
  <dc:subject/>
  <dc:creator>Martha Bullock</dc:creator>
  <cp:keywords/>
  <dc:description/>
  <cp:lastModifiedBy>Perry.Joan@Brevard Schools Foundation</cp:lastModifiedBy>
  <cp:revision>21</cp:revision>
  <dcterms:created xsi:type="dcterms:W3CDTF">2020-05-12T21:44:28Z</dcterms:created>
  <dcterms:modified xsi:type="dcterms:W3CDTF">2023-03-01T19:56:10Z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2020-05-11T10:00:00Z</vt:filetime>
  </property>
  <property fmtid="{D5CDD505-2E9C-101B-9397-08002B2CF9AE}" pid="3" name="Creator">
    <vt:lpwstr>Adobe InDesign 15.0 (Macintosh)</vt:lpwstr>
  </property>
  <property fmtid="{D5CDD505-2E9C-101B-9397-08002B2CF9AE}" pid="4" name="LastSaved">
    <vt:filetime>2020-05-11T10:00:00Z</vt:filetime>
  </property>
  <property fmtid="{D5CDD505-2E9C-101B-9397-08002B2CF9AE}" pid="5" name="ContentTypeId">
    <vt:lpwstr>0x010100464FDCD35709924CB4A6292A5E911B4F</vt:lpwstr>
  </property>
  <property fmtid="{D5CDD505-2E9C-101B-9397-08002B2CF9AE}" pid="6" name="MediaServiceImageTags">
    <vt:lpwstr/>
  </property>
</Properties>
</file>